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313" r:id="rId2"/>
    <p:sldId id="266" r:id="rId3"/>
    <p:sldId id="287" r:id="rId4"/>
    <p:sldId id="376" r:id="rId5"/>
    <p:sldId id="292" r:id="rId6"/>
    <p:sldId id="329" r:id="rId7"/>
    <p:sldId id="288" r:id="rId8"/>
    <p:sldId id="291" r:id="rId9"/>
    <p:sldId id="293" r:id="rId10"/>
    <p:sldId id="281" r:id="rId11"/>
    <p:sldId id="294" r:id="rId12"/>
    <p:sldId id="284" r:id="rId13"/>
    <p:sldId id="380" r:id="rId14"/>
    <p:sldId id="286" r:id="rId15"/>
    <p:sldId id="342" r:id="rId16"/>
    <p:sldId id="259" r:id="rId17"/>
    <p:sldId id="343" r:id="rId18"/>
    <p:sldId id="295" r:id="rId19"/>
    <p:sldId id="331" r:id="rId20"/>
    <p:sldId id="296" r:id="rId21"/>
    <p:sldId id="332" r:id="rId22"/>
    <p:sldId id="377" r:id="rId23"/>
    <p:sldId id="333" r:id="rId24"/>
    <p:sldId id="393" r:id="rId25"/>
    <p:sldId id="260" r:id="rId26"/>
    <p:sldId id="382" r:id="rId27"/>
    <p:sldId id="267" r:id="rId28"/>
    <p:sldId id="336" r:id="rId29"/>
    <p:sldId id="299" r:id="rId30"/>
    <p:sldId id="261" r:id="rId31"/>
    <p:sldId id="337" r:id="rId32"/>
    <p:sldId id="262" r:id="rId33"/>
    <p:sldId id="301" r:id="rId34"/>
    <p:sldId id="378" r:id="rId35"/>
    <p:sldId id="303" r:id="rId36"/>
    <p:sldId id="339" r:id="rId37"/>
    <p:sldId id="383" r:id="rId38"/>
    <p:sldId id="263" r:id="rId39"/>
    <p:sldId id="391" r:id="rId40"/>
    <p:sldId id="344" r:id="rId41"/>
    <p:sldId id="338" r:id="rId42"/>
    <p:sldId id="304" r:id="rId43"/>
    <p:sldId id="340" r:id="rId44"/>
    <p:sldId id="345" r:id="rId45"/>
    <p:sldId id="346" r:id="rId46"/>
    <p:sldId id="268" r:id="rId47"/>
    <p:sldId id="347" r:id="rId48"/>
    <p:sldId id="277" r:id="rId49"/>
    <p:sldId id="305" r:id="rId50"/>
    <p:sldId id="278" r:id="rId51"/>
    <p:sldId id="330" r:id="rId52"/>
    <p:sldId id="379" r:id="rId53"/>
    <p:sldId id="349" r:id="rId54"/>
    <p:sldId id="270" r:id="rId55"/>
    <p:sldId id="392" r:id="rId56"/>
    <p:sldId id="269" r:id="rId57"/>
    <p:sldId id="350" r:id="rId58"/>
    <p:sldId id="386" r:id="rId59"/>
    <p:sldId id="384" r:id="rId60"/>
    <p:sldId id="309" r:id="rId61"/>
    <p:sldId id="354" r:id="rId62"/>
    <p:sldId id="356" r:id="rId63"/>
    <p:sldId id="355" r:id="rId64"/>
    <p:sldId id="357" r:id="rId65"/>
    <p:sldId id="358" r:id="rId66"/>
    <p:sldId id="353" r:id="rId67"/>
    <p:sldId id="359" r:id="rId68"/>
    <p:sldId id="360" r:id="rId69"/>
    <p:sldId id="361" r:id="rId70"/>
    <p:sldId id="314" r:id="rId71"/>
    <p:sldId id="312" r:id="rId72"/>
    <p:sldId id="272" r:id="rId73"/>
    <p:sldId id="362" r:id="rId74"/>
    <p:sldId id="316" r:id="rId75"/>
    <p:sldId id="317" r:id="rId76"/>
    <p:sldId id="318" r:id="rId77"/>
    <p:sldId id="320" r:id="rId78"/>
    <p:sldId id="366" r:id="rId79"/>
    <p:sldId id="364" r:id="rId80"/>
    <p:sldId id="388" r:id="rId81"/>
    <p:sldId id="365" r:id="rId82"/>
    <p:sldId id="323" r:id="rId83"/>
    <p:sldId id="371" r:id="rId84"/>
    <p:sldId id="370" r:id="rId85"/>
    <p:sldId id="372" r:id="rId86"/>
    <p:sldId id="367" r:id="rId87"/>
    <p:sldId id="369" r:id="rId88"/>
    <p:sldId id="373" r:id="rId89"/>
    <p:sldId id="374" r:id="rId90"/>
    <p:sldId id="327" r:id="rId91"/>
    <p:sldId id="375" r:id="rId92"/>
    <p:sldId id="274" r:id="rId93"/>
    <p:sldId id="275" r:id="rId94"/>
    <p:sldId id="276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3"/>
    <p:restoredTop sz="94580"/>
  </p:normalViewPr>
  <p:slideViewPr>
    <p:cSldViewPr snapToGrid="0" snapToObjects="1">
      <p:cViewPr>
        <p:scale>
          <a:sx n="86" d="100"/>
          <a:sy n="86" d="100"/>
        </p:scale>
        <p:origin x="18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notesMaster" Target="notesMasters/notesMaster1.xml"/><Relationship Id="rId97" Type="http://schemas.openxmlformats.org/officeDocument/2006/relationships/presProps" Target="presProps.xml"/><Relationship Id="rId98" Type="http://schemas.openxmlformats.org/officeDocument/2006/relationships/viewProps" Target="viewProps.xml"/><Relationship Id="rId9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ableStyles" Target="tableStyles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eg>
</file>

<file path=ppt/media/image17.jpeg>
</file>

<file path=ppt/media/image18.jpg>
</file>

<file path=ppt/media/image19.JPG>
</file>

<file path=ppt/media/image2.jpg>
</file>

<file path=ppt/media/image20.jpg>
</file>

<file path=ppt/media/image22.png>
</file>

<file path=ppt/media/image23.JPG>
</file>

<file path=ppt/media/image24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6C0D6-A670-EC4A-B769-B3972AA6E54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D94FE7-8BB8-6641-AADE-38F970DE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24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0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48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39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4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68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0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5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2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9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7A410-1596-7540-A562-FE3A83CB8756}" type="datetimeFigureOut">
              <a:rPr lang="en-US" smtClean="0"/>
              <a:t>7/31/22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67988-87A8-F54D-86B5-BE6A70C7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6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Relationship Id="rId3" Type="http://schemas.openxmlformats.org/officeDocument/2006/relationships/image" Target="../media/image16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5.jp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jp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399" y="290287"/>
            <a:ext cx="10421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On how the past illuminates the future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327" y="1264559"/>
            <a:ext cx="6839930" cy="42485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4663" y="5571206"/>
            <a:ext cx="10421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Orna Kupferman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774663" y="6233699"/>
            <a:ext cx="10421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The Hebrew University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2432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156" y="830154"/>
            <a:ext cx="48247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Nondeterministic Automata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4156" y="5635789"/>
            <a:ext cx="4498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L(A) = {w : w ends with 1} 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954156" y="3924759"/>
            <a:ext cx="27928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A=⟨</a:t>
            </a:r>
            <a:r>
              <a:rPr lang="en-US" sz="3200" dirty="0" smtClean="0"/>
              <a:t>Σ,Q,Q</a:t>
            </a:r>
            <a:r>
              <a:rPr lang="en-US" sz="3200" baseline="-25000" dirty="0" smtClean="0"/>
              <a:t>0</a:t>
            </a:r>
            <a:r>
              <a:rPr lang="en-US" sz="3200" dirty="0"/>
              <a:t>,𝛿,𝛼⟩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52862" y="3924758"/>
            <a:ext cx="59272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non-deterministic: </a:t>
            </a:r>
            <a:r>
              <a:rPr lang="en-US" sz="3200" baseline="-25000" dirty="0" smtClean="0"/>
              <a:t> </a:t>
            </a:r>
            <a:r>
              <a:rPr lang="en-US" sz="3200" dirty="0" smtClean="0"/>
              <a:t>𝛿: Q × </a:t>
            </a:r>
            <a:r>
              <a:rPr lang="en-US" sz="3200" dirty="0" err="1" smtClean="0"/>
              <a:t>Σ</a:t>
            </a:r>
            <a:r>
              <a:rPr lang="en-US" sz="3200" dirty="0" smtClean="0"/>
              <a:t> → 2</a:t>
            </a:r>
            <a:r>
              <a:rPr lang="en-US" sz="3200" baseline="30000" dirty="0" smtClean="0"/>
              <a:t>Q</a:t>
            </a:r>
            <a:r>
              <a:rPr lang="en-US" sz="3200" dirty="0" smtClean="0"/>
              <a:t> 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3015320" y="1732078"/>
            <a:ext cx="3352807" cy="1708173"/>
            <a:chOff x="3015320" y="1732078"/>
            <a:chExt cx="3352807" cy="1708173"/>
          </a:xfrm>
        </p:grpSpPr>
        <p:sp>
          <p:nvSpPr>
            <p:cNvPr id="9" name="Text Box 2"/>
            <p:cNvSpPr txBox="1">
              <a:spLocks noChangeArrowheads="1"/>
            </p:cNvSpPr>
            <p:nvPr/>
          </p:nvSpPr>
          <p:spPr bwMode="auto">
            <a:xfrm flipH="1">
              <a:off x="3040145" y="1732078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12" name="Oval 6"/>
            <p:cNvSpPr>
              <a:spLocks noChangeArrowheads="1"/>
            </p:cNvSpPr>
            <p:nvPr/>
          </p:nvSpPr>
          <p:spPr bwMode="auto">
            <a:xfrm flipH="1">
              <a:off x="5453727" y="2678251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Oval 7"/>
            <p:cNvSpPr>
              <a:spLocks noChangeArrowheads="1"/>
            </p:cNvSpPr>
            <p:nvPr/>
          </p:nvSpPr>
          <p:spPr bwMode="auto">
            <a:xfrm flipH="1">
              <a:off x="3396320" y="2678251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6" name="Oval 12"/>
            <p:cNvSpPr>
              <a:spLocks noChangeArrowheads="1"/>
            </p:cNvSpPr>
            <p:nvPr/>
          </p:nvSpPr>
          <p:spPr bwMode="auto">
            <a:xfrm flipH="1">
              <a:off x="5529927" y="2754451"/>
              <a:ext cx="762000" cy="609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cxnSp>
          <p:nvCxnSpPr>
            <p:cNvPr id="17" name="AutoShape 16"/>
            <p:cNvCxnSpPr>
              <a:cxnSpLocks noChangeShapeType="1"/>
            </p:cNvCxnSpPr>
            <p:nvPr/>
          </p:nvCxnSpPr>
          <p:spPr bwMode="auto">
            <a:xfrm rot="16200000" flipH="1">
              <a:off x="3205820" y="2897585"/>
              <a:ext cx="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Text Box 18"/>
            <p:cNvSpPr txBox="1">
              <a:spLocks noChangeArrowheads="1"/>
            </p:cNvSpPr>
            <p:nvPr/>
          </p:nvSpPr>
          <p:spPr bwMode="auto">
            <a:xfrm flipH="1">
              <a:off x="3633881" y="2830651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0</a:t>
              </a:r>
              <a:endParaRPr lang="en-US" altLang="en-US"/>
            </a:p>
          </p:txBody>
        </p:sp>
        <p:sp>
          <p:nvSpPr>
            <p:cNvPr id="19" name="Text Box 19"/>
            <p:cNvSpPr txBox="1">
              <a:spLocks noChangeArrowheads="1"/>
            </p:cNvSpPr>
            <p:nvPr/>
          </p:nvSpPr>
          <p:spPr bwMode="auto">
            <a:xfrm flipH="1">
              <a:off x="5655430" y="2830651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20" name="Text Box 2"/>
            <p:cNvSpPr txBox="1">
              <a:spLocks noChangeArrowheads="1"/>
            </p:cNvSpPr>
            <p:nvPr/>
          </p:nvSpPr>
          <p:spPr bwMode="auto">
            <a:xfrm flipH="1">
              <a:off x="4055230" y="2523619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he-IL" altLang="en-US" dirty="0" smtClean="0">
                  <a:solidFill>
                    <a:srgbClr val="339966"/>
                  </a:solidFill>
                </a:rPr>
                <a:t>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cxnSp>
          <p:nvCxnSpPr>
            <p:cNvPr id="21" name="Straight Arrow Connector 20"/>
            <p:cNvCxnSpPr>
              <a:stCxn id="13" idx="2"/>
              <a:endCxn id="12" idx="6"/>
            </p:cNvCxnSpPr>
            <p:nvPr/>
          </p:nvCxnSpPr>
          <p:spPr>
            <a:xfrm>
              <a:off x="4310720" y="3059251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AutoShape 10"/>
            <p:cNvCxnSpPr>
              <a:cxnSpLocks noChangeShapeType="1"/>
            </p:cNvCxnSpPr>
            <p:nvPr/>
          </p:nvCxnSpPr>
          <p:spPr bwMode="auto">
            <a:xfrm rot="10800000" flipH="1">
              <a:off x="3574681" y="2734332"/>
              <a:ext cx="539750" cy="1588"/>
            </a:xfrm>
            <a:prstGeom prst="curvedConnector5">
              <a:avLst>
                <a:gd name="adj1" fmla="val -22602"/>
                <a:gd name="adj2" fmla="val 34567191"/>
                <a:gd name="adj3" fmla="val 1199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884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928" y="1291774"/>
            <a:ext cx="8723805" cy="37446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349829" y="3744686"/>
            <a:ext cx="8853714" cy="1277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71574" y="3299243"/>
            <a:ext cx="5841684" cy="764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3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156" y="830154"/>
            <a:ext cx="48247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Nondeterministic Automata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4285" y="5053984"/>
            <a:ext cx="5864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L(A</a:t>
            </a:r>
            <a:r>
              <a:rPr lang="en-US" sz="3200" baseline="-25000" dirty="0" smtClean="0"/>
              <a:t>n</a:t>
            </a:r>
            <a:r>
              <a:rPr lang="en-US" sz="3200" dirty="0" smtClean="0"/>
              <a:t>) = {w : w ends with 1⋅(0+1)</a:t>
            </a:r>
            <a:r>
              <a:rPr lang="en-US" sz="3200" baseline="30000" dirty="0" smtClean="0"/>
              <a:t>n</a:t>
            </a:r>
            <a:r>
              <a:rPr lang="en-US" sz="3200" dirty="0" smtClean="0"/>
              <a:t>} </a:t>
            </a:r>
            <a:endParaRPr lang="en-US" sz="3200" dirty="0"/>
          </a:p>
        </p:txBody>
      </p:sp>
      <p:sp>
        <p:nvSpPr>
          <p:cNvPr id="39" name="TextBox 38"/>
          <p:cNvSpPr txBox="1"/>
          <p:nvPr/>
        </p:nvSpPr>
        <p:spPr>
          <a:xfrm>
            <a:off x="934285" y="5940079"/>
            <a:ext cx="4498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L(A) = {w : w ends with 1} </a:t>
            </a:r>
            <a:endParaRPr lang="en-US" sz="3200" dirty="0"/>
          </a:p>
        </p:txBody>
      </p:sp>
      <p:grpSp>
        <p:nvGrpSpPr>
          <p:cNvPr id="5" name="Group 4"/>
          <p:cNvGrpSpPr/>
          <p:nvPr/>
        </p:nvGrpSpPr>
        <p:grpSpPr>
          <a:xfrm>
            <a:off x="849226" y="2076853"/>
            <a:ext cx="3352807" cy="1708173"/>
            <a:chOff x="3015320" y="1732078"/>
            <a:chExt cx="3352807" cy="1708173"/>
          </a:xfrm>
        </p:grpSpPr>
        <p:sp>
          <p:nvSpPr>
            <p:cNvPr id="7" name="Text Box 2"/>
            <p:cNvSpPr txBox="1">
              <a:spLocks noChangeArrowheads="1"/>
            </p:cNvSpPr>
            <p:nvPr/>
          </p:nvSpPr>
          <p:spPr bwMode="auto">
            <a:xfrm flipH="1">
              <a:off x="3040145" y="1732078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auto">
            <a:xfrm flipH="1">
              <a:off x="5453727" y="2678251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 flipH="1">
              <a:off x="3396320" y="2678251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Oval 12"/>
            <p:cNvSpPr>
              <a:spLocks noChangeArrowheads="1"/>
            </p:cNvSpPr>
            <p:nvPr/>
          </p:nvSpPr>
          <p:spPr bwMode="auto">
            <a:xfrm flipH="1">
              <a:off x="5529927" y="2754451"/>
              <a:ext cx="762000" cy="609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cxnSp>
          <p:nvCxnSpPr>
            <p:cNvPr id="11" name="AutoShape 16"/>
            <p:cNvCxnSpPr>
              <a:cxnSpLocks noChangeShapeType="1"/>
            </p:cNvCxnSpPr>
            <p:nvPr/>
          </p:nvCxnSpPr>
          <p:spPr bwMode="auto">
            <a:xfrm rot="16200000" flipH="1">
              <a:off x="3205820" y="2897585"/>
              <a:ext cx="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Text Box 18"/>
            <p:cNvSpPr txBox="1">
              <a:spLocks noChangeArrowheads="1"/>
            </p:cNvSpPr>
            <p:nvPr/>
          </p:nvSpPr>
          <p:spPr bwMode="auto">
            <a:xfrm flipH="1">
              <a:off x="3633881" y="2830651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0</a:t>
              </a:r>
              <a:endParaRPr lang="en-US" altLang="en-US"/>
            </a:p>
          </p:txBody>
        </p:sp>
        <p:sp>
          <p:nvSpPr>
            <p:cNvPr id="13" name="Text Box 19"/>
            <p:cNvSpPr txBox="1">
              <a:spLocks noChangeArrowheads="1"/>
            </p:cNvSpPr>
            <p:nvPr/>
          </p:nvSpPr>
          <p:spPr bwMode="auto">
            <a:xfrm flipH="1">
              <a:off x="5655430" y="2830651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14" name="Text Box 2"/>
            <p:cNvSpPr txBox="1">
              <a:spLocks noChangeArrowheads="1"/>
            </p:cNvSpPr>
            <p:nvPr/>
          </p:nvSpPr>
          <p:spPr bwMode="auto">
            <a:xfrm flipH="1">
              <a:off x="4055230" y="2523619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he-IL" altLang="en-US" dirty="0" smtClean="0">
                  <a:solidFill>
                    <a:srgbClr val="339966"/>
                  </a:solidFill>
                </a:rPr>
                <a:t>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cxnSp>
          <p:nvCxnSpPr>
            <p:cNvPr id="15" name="Straight Arrow Connector 14"/>
            <p:cNvCxnSpPr>
              <a:endCxn id="16" idx="6"/>
            </p:cNvCxnSpPr>
            <p:nvPr/>
          </p:nvCxnSpPr>
          <p:spPr>
            <a:xfrm>
              <a:off x="4310720" y="3059251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AutoShape 10"/>
            <p:cNvCxnSpPr>
              <a:cxnSpLocks noChangeShapeType="1"/>
            </p:cNvCxnSpPr>
            <p:nvPr/>
          </p:nvCxnSpPr>
          <p:spPr bwMode="auto">
            <a:xfrm rot="10800000" flipH="1">
              <a:off x="3574681" y="2734332"/>
              <a:ext cx="539750" cy="1588"/>
            </a:xfrm>
            <a:prstGeom prst="curvedConnector5">
              <a:avLst>
                <a:gd name="adj1" fmla="val -22602"/>
                <a:gd name="adj2" fmla="val 34567191"/>
                <a:gd name="adj3" fmla="val 1199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10326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4156" y="830154"/>
            <a:ext cx="48247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Nondeterministic Automata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4285" y="5053984"/>
            <a:ext cx="5864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L(A</a:t>
            </a:r>
            <a:r>
              <a:rPr lang="en-US" sz="3200" baseline="-25000" dirty="0" smtClean="0"/>
              <a:t>n</a:t>
            </a:r>
            <a:r>
              <a:rPr lang="en-US" sz="3200" dirty="0" smtClean="0"/>
              <a:t>) = {w : w ends with 1⋅(0+1)</a:t>
            </a:r>
            <a:r>
              <a:rPr lang="en-US" sz="3200" baseline="30000" dirty="0" smtClean="0"/>
              <a:t>n</a:t>
            </a:r>
            <a:r>
              <a:rPr lang="en-US" sz="3200" dirty="0" smtClean="0"/>
              <a:t>}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792073" y="2072737"/>
            <a:ext cx="10570352" cy="1763532"/>
            <a:chOff x="792073" y="2072737"/>
            <a:chExt cx="10570352" cy="1763532"/>
          </a:xfrm>
        </p:grpSpPr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 flipH="1">
              <a:off x="816898" y="2072737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 flipH="1">
              <a:off x="3230480" y="3018910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 flipH="1">
              <a:off x="1173073" y="3018910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cxnSp>
          <p:nvCxnSpPr>
            <p:cNvPr id="10" name="AutoShape 16"/>
            <p:cNvCxnSpPr>
              <a:cxnSpLocks noChangeShapeType="1"/>
            </p:cNvCxnSpPr>
            <p:nvPr/>
          </p:nvCxnSpPr>
          <p:spPr bwMode="auto">
            <a:xfrm rot="16200000" flipH="1">
              <a:off x="982573" y="3238244"/>
              <a:ext cx="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" name="Text Box 18"/>
            <p:cNvSpPr txBox="1">
              <a:spLocks noChangeArrowheads="1"/>
            </p:cNvSpPr>
            <p:nvPr/>
          </p:nvSpPr>
          <p:spPr bwMode="auto">
            <a:xfrm flipH="1">
              <a:off x="1410634" y="3171310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0</a:t>
              </a:r>
              <a:endParaRPr lang="en-US" altLang="en-US"/>
            </a:p>
          </p:txBody>
        </p:sp>
        <p:sp>
          <p:nvSpPr>
            <p:cNvPr id="12" name="Text Box 19"/>
            <p:cNvSpPr txBox="1">
              <a:spLocks noChangeArrowheads="1"/>
            </p:cNvSpPr>
            <p:nvPr/>
          </p:nvSpPr>
          <p:spPr bwMode="auto">
            <a:xfrm flipH="1">
              <a:off x="3432183" y="3171310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13" name="Text Box 2"/>
            <p:cNvSpPr txBox="1">
              <a:spLocks noChangeArrowheads="1"/>
            </p:cNvSpPr>
            <p:nvPr/>
          </p:nvSpPr>
          <p:spPr bwMode="auto">
            <a:xfrm flipH="1">
              <a:off x="1831983" y="2864278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he-IL" altLang="en-US" dirty="0" smtClean="0">
                  <a:solidFill>
                    <a:srgbClr val="339966"/>
                  </a:solidFill>
                </a:rPr>
                <a:t>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087473" y="3399910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AutoShape 10"/>
            <p:cNvCxnSpPr>
              <a:cxnSpLocks noChangeShapeType="1"/>
            </p:cNvCxnSpPr>
            <p:nvPr/>
          </p:nvCxnSpPr>
          <p:spPr bwMode="auto">
            <a:xfrm rot="10800000" flipH="1">
              <a:off x="1351434" y="3074991"/>
              <a:ext cx="539750" cy="1588"/>
            </a:xfrm>
            <a:prstGeom prst="curvedConnector5">
              <a:avLst>
                <a:gd name="adj1" fmla="val -22602"/>
                <a:gd name="adj2" fmla="val 34567191"/>
                <a:gd name="adj3" fmla="val 1199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 flipH="1">
              <a:off x="5297797" y="3047744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8" name="Oval 12"/>
            <p:cNvSpPr>
              <a:spLocks noChangeArrowheads="1"/>
            </p:cNvSpPr>
            <p:nvPr/>
          </p:nvSpPr>
          <p:spPr bwMode="auto">
            <a:xfrm flipH="1">
              <a:off x="10440000" y="3159802"/>
              <a:ext cx="762000" cy="609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9" name="Text Box 19"/>
            <p:cNvSpPr txBox="1">
              <a:spLocks noChangeArrowheads="1"/>
            </p:cNvSpPr>
            <p:nvPr/>
          </p:nvSpPr>
          <p:spPr bwMode="auto">
            <a:xfrm flipH="1">
              <a:off x="5499500" y="3182215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800080"/>
                  </a:solidFill>
                </a:rPr>
                <a:t>q</a:t>
              </a:r>
              <a:r>
                <a:rPr lang="he-IL" altLang="en-US" baseline="-25000" dirty="0" smtClean="0">
                  <a:solidFill>
                    <a:srgbClr val="800080"/>
                  </a:solidFill>
                </a:rPr>
                <a:t>2</a:t>
              </a:r>
              <a:endParaRPr lang="en-US" altLang="en-US" dirty="0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4154790" y="3428744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/>
            <p:cNvSpPr>
              <a:spLocks noChangeArrowheads="1"/>
            </p:cNvSpPr>
            <p:nvPr/>
          </p:nvSpPr>
          <p:spPr bwMode="auto">
            <a:xfrm flipH="1">
              <a:off x="7362400" y="3074269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Text Box 19"/>
            <p:cNvSpPr txBox="1">
              <a:spLocks noChangeArrowheads="1"/>
            </p:cNvSpPr>
            <p:nvPr/>
          </p:nvSpPr>
          <p:spPr bwMode="auto">
            <a:xfrm flipH="1">
              <a:off x="7564103" y="3226669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800080"/>
                  </a:solidFill>
                </a:rPr>
                <a:t>q</a:t>
              </a:r>
              <a:r>
                <a:rPr lang="he-IL" altLang="en-US" baseline="-25000" dirty="0" smtClean="0">
                  <a:solidFill>
                    <a:srgbClr val="800080"/>
                  </a:solidFill>
                </a:rPr>
                <a:t>3</a:t>
              </a:r>
              <a:endParaRPr lang="en-US" altLang="en-US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6219393" y="3455269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>
              <a:spLocks noChangeArrowheads="1"/>
            </p:cNvSpPr>
            <p:nvPr/>
          </p:nvSpPr>
          <p:spPr bwMode="auto">
            <a:xfrm flipH="1">
              <a:off x="10357422" y="3072443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Text Box 19"/>
            <p:cNvSpPr txBox="1">
              <a:spLocks noChangeArrowheads="1"/>
            </p:cNvSpPr>
            <p:nvPr/>
          </p:nvSpPr>
          <p:spPr bwMode="auto">
            <a:xfrm flipH="1">
              <a:off x="10559124" y="3224843"/>
              <a:ext cx="80330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mtClean="0">
                  <a:solidFill>
                    <a:srgbClr val="800080"/>
                  </a:solidFill>
                </a:rPr>
                <a:t>q</a:t>
              </a:r>
              <a:r>
                <a:rPr lang="en-US" altLang="en-US" baseline="-25000" smtClean="0">
                  <a:solidFill>
                    <a:srgbClr val="800080"/>
                  </a:solidFill>
                </a:rPr>
                <a:t>n+1</a:t>
              </a:r>
              <a:endParaRPr lang="en-US" altLang="en-US" dirty="0"/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V="1">
              <a:off x="9843247" y="3453443"/>
              <a:ext cx="514175" cy="111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 Box 2"/>
            <p:cNvSpPr txBox="1">
              <a:spLocks noChangeArrowheads="1"/>
            </p:cNvSpPr>
            <p:nvPr/>
          </p:nvSpPr>
          <p:spPr bwMode="auto">
            <a:xfrm flipH="1">
              <a:off x="3974996" y="2909512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 flipH="1">
              <a:off x="5990796" y="2904976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V="1">
              <a:off x="8292819" y="3471371"/>
              <a:ext cx="514175" cy="111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 Box 2"/>
            <p:cNvSpPr txBox="1">
              <a:spLocks noChangeArrowheads="1"/>
            </p:cNvSpPr>
            <p:nvPr/>
          </p:nvSpPr>
          <p:spPr bwMode="auto">
            <a:xfrm flipH="1">
              <a:off x="7831207" y="2932023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42" name="Text Box 2"/>
            <p:cNvSpPr txBox="1">
              <a:spLocks noChangeArrowheads="1"/>
            </p:cNvSpPr>
            <p:nvPr/>
          </p:nvSpPr>
          <p:spPr bwMode="auto">
            <a:xfrm flipH="1">
              <a:off x="9214230" y="2932023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125672" y="3251697"/>
              <a:ext cx="12577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934285" y="5774058"/>
            <a:ext cx="8454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 equivalent deterministic automaton: 2</a:t>
            </a:r>
            <a:r>
              <a:rPr lang="en-US" sz="3200" baseline="30000" dirty="0" smtClean="0"/>
              <a:t>n</a:t>
            </a:r>
            <a:r>
              <a:rPr lang="en-US" sz="3200" dirty="0" smtClean="0"/>
              <a:t> states.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2335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6" y="1142441"/>
            <a:ext cx="8897257" cy="54069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616" y="286568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07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45" r="-472"/>
          <a:stretch/>
        </p:blipFill>
        <p:spPr>
          <a:xfrm>
            <a:off x="399616" y="3177915"/>
            <a:ext cx="8939256" cy="33715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616" y="286568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9489" y="1309566"/>
            <a:ext cx="1753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  <a:latin typeface="Brush Script MT" charset="0"/>
                <a:ea typeface="Brush Script MT" charset="0"/>
                <a:cs typeface="Brush Script MT" charset="0"/>
              </a:rPr>
              <a:t>U</a:t>
            </a:r>
            <a:r>
              <a:rPr lang="en-US" sz="2800" dirty="0" smtClean="0">
                <a:latin typeface="Brush Script MT" charset="0"/>
                <a:ea typeface="Brush Script MT" charset="0"/>
                <a:cs typeface="Brush Script MT" charset="0"/>
              </a:rPr>
              <a:t> </a:t>
            </a:r>
            <a:r>
              <a:rPr lang="he-IL" sz="2800" dirty="0" smtClean="0">
                <a:latin typeface="Brush Script MT" charset="0"/>
                <a:ea typeface="Brush Script MT" charset="0"/>
                <a:cs typeface="Brush Script MT" charset="0"/>
              </a:rPr>
              <a:t> →</a:t>
            </a:r>
            <a:r>
              <a:rPr lang="en-US" sz="2800" dirty="0" smtClean="0">
                <a:solidFill>
                  <a:srgbClr val="7030A0"/>
                </a:solidFill>
                <a:latin typeface="Brush Script MT" charset="0"/>
                <a:ea typeface="Brush Script MT" charset="0"/>
                <a:cs typeface="Brush Script MT" charset="0"/>
              </a:rPr>
              <a:t>D(U)</a:t>
            </a:r>
            <a:endParaRPr lang="en-US" sz="2800" dirty="0">
              <a:solidFill>
                <a:srgbClr val="7030A0"/>
              </a:solidFill>
              <a:latin typeface="Brush Script MT" charset="0"/>
              <a:ea typeface="Brush Script MT" charset="0"/>
              <a:cs typeface="Brush Script M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7815" y="2206446"/>
            <a:ext cx="7825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  <a:latin typeface="Brush Script MT" charset="0"/>
                <a:ea typeface="Brush Script MT" charset="0"/>
                <a:cs typeface="Brush Script MT" charset="0"/>
              </a:rPr>
              <a:t>D(U) </a:t>
            </a:r>
            <a:r>
              <a:rPr lang="en-US" sz="28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is in the state {s</a:t>
            </a:r>
            <a:r>
              <a:rPr lang="en-US" sz="2800" baseline="-250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1</a:t>
            </a:r>
            <a:r>
              <a:rPr lang="en-US" sz="28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,s</a:t>
            </a:r>
            <a:r>
              <a:rPr lang="en-US" sz="2800" baseline="-250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2</a:t>
            </a:r>
            <a:r>
              <a:rPr lang="en-US" sz="28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,...,</a:t>
            </a:r>
            <a:r>
              <a:rPr lang="en-US" sz="2800" dirty="0" err="1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s</a:t>
            </a:r>
            <a:r>
              <a:rPr lang="en-US" sz="2800" baseline="-25000" dirty="0" err="1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k</a:t>
            </a:r>
            <a:r>
              <a:rPr lang="en-US" sz="2800" dirty="0" smtClean="0">
                <a:solidFill>
                  <a:srgbClr val="7030A0"/>
                </a:solidFill>
                <a:ea typeface="Brush Script MT" charset="0"/>
                <a:cs typeface="Brush Script MT" charset="0"/>
              </a:rPr>
              <a:t>} after reading w</a:t>
            </a:r>
            <a:endParaRPr lang="en-US" sz="2800" dirty="0">
              <a:solidFill>
                <a:srgbClr val="7030A0"/>
              </a:solidFill>
              <a:ea typeface="Brush Script MT" charset="0"/>
              <a:cs typeface="Brush Script M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27815" y="1394445"/>
            <a:ext cx="8244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  <a:latin typeface="Brush Script MT" charset="0"/>
                <a:ea typeface="Brush Script MT" charset="0"/>
                <a:cs typeface="Brush Script MT" charset="0"/>
              </a:rPr>
              <a:t>U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is in one </a:t>
            </a:r>
            <a:r>
              <a:rPr lang="en-US" sz="280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of the states s</a:t>
            </a:r>
            <a:r>
              <a:rPr lang="en-US" sz="2800" baseline="-2500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1</a:t>
            </a:r>
            <a:r>
              <a:rPr lang="en-US" sz="280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,s</a:t>
            </a:r>
            <a:r>
              <a:rPr lang="en-US" sz="2800" baseline="-2500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2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,...,</a:t>
            </a:r>
            <a:r>
              <a:rPr lang="en-US" sz="2800" dirty="0" err="1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s</a:t>
            </a:r>
            <a:r>
              <a:rPr lang="en-US" sz="2800" baseline="-25000" dirty="0" err="1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k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  <a:ea typeface="Brush Script MT" charset="0"/>
                <a:cs typeface="Brush Script MT" charset="0"/>
              </a:rPr>
              <a:t> after reading w</a:t>
            </a:r>
            <a:endParaRPr lang="en-US" sz="2800" dirty="0">
              <a:solidFill>
                <a:schemeClr val="accent6">
                  <a:lumMod val="75000"/>
                </a:schemeClr>
              </a:solidFill>
              <a:ea typeface="Brush Script MT" charset="0"/>
              <a:cs typeface="Brush Script M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4636" y="2077972"/>
            <a:ext cx="2248525" cy="830997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</a:t>
            </a:r>
            <a:r>
              <a:rPr lang="en-US" sz="2400" dirty="0" smtClean="0"/>
              <a:t>he subset construction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656413" y="4392118"/>
            <a:ext cx="4399613" cy="1499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7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54156" y="689113"/>
            <a:ext cx="76928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Finite words... easy!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49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54156" y="689113"/>
            <a:ext cx="76928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Finite words... easy!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54156" y="1550887"/>
            <a:ext cx="876631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Büchi</a:t>
            </a:r>
            <a:r>
              <a:rPr lang="en-US" sz="3200" dirty="0" smtClean="0"/>
              <a:t> 1962: </a:t>
            </a:r>
            <a:endParaRPr lang="he-IL" sz="3200" dirty="0" smtClean="0"/>
          </a:p>
          <a:p>
            <a:r>
              <a:rPr lang="en-US" sz="3200" dirty="0" smtClean="0"/>
              <a:t>Automata on infinite words.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04776" y="1257387"/>
            <a:ext cx="6171893" cy="43574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34864" y="2182590"/>
            <a:ext cx="4826289" cy="85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14409" y="1630939"/>
            <a:ext cx="1309263" cy="597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6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54156" y="772290"/>
            <a:ext cx="87663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Büchi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1962: Automata on infinite words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4156" y="1634064"/>
            <a:ext cx="789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954156" y="5727901"/>
            <a:ext cx="5408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has infinitely many 1s} </a:t>
            </a:r>
            <a:endParaRPr lang="en-US" sz="2800" dirty="0"/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 flipH="1">
            <a:off x="7816622" y="394991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 flipH="1">
            <a:off x="4776741" y="4871029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34" name="Oval 6"/>
          <p:cNvSpPr>
            <a:spLocks noChangeArrowheads="1"/>
          </p:cNvSpPr>
          <p:nvPr/>
        </p:nvSpPr>
        <p:spPr bwMode="auto">
          <a:xfrm flipH="1">
            <a:off x="6719047" y="3797515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35" name="Oval 7"/>
          <p:cNvSpPr>
            <a:spLocks noChangeArrowheads="1"/>
          </p:cNvSpPr>
          <p:nvPr/>
        </p:nvSpPr>
        <p:spPr bwMode="auto">
          <a:xfrm flipH="1">
            <a:off x="3747247" y="3797515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36" name="AutoShape 8"/>
          <p:cNvCxnSpPr>
            <a:cxnSpLocks noChangeShapeType="1"/>
          </p:cNvCxnSpPr>
          <p:nvPr/>
        </p:nvCxnSpPr>
        <p:spPr bwMode="auto">
          <a:xfrm rot="5400000" flipV="1">
            <a:off x="5690347" y="2748178"/>
            <a:ext cx="1588" cy="2324100"/>
          </a:xfrm>
          <a:prstGeom prst="curvedConnector3">
            <a:avLst>
              <a:gd name="adj1" fmla="val -21400009"/>
            </a:avLst>
          </a:prstGeom>
          <a:noFill/>
          <a:ln w="9525">
            <a:solidFill>
              <a:schemeClr val="tx1"/>
            </a:solidFill>
            <a:round/>
            <a:headEnd type="none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AutoShape 9"/>
          <p:cNvCxnSpPr>
            <a:cxnSpLocks noChangeShapeType="1"/>
          </p:cNvCxnSpPr>
          <p:nvPr/>
        </p:nvCxnSpPr>
        <p:spPr bwMode="auto">
          <a:xfrm rot="5400000">
            <a:off x="5690347" y="3287928"/>
            <a:ext cx="1588" cy="2324100"/>
          </a:xfrm>
          <a:prstGeom prst="curvedConnector3">
            <a:avLst>
              <a:gd name="adj1" fmla="val 21400009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AutoShape 10"/>
          <p:cNvCxnSpPr>
            <a:cxnSpLocks noChangeShapeType="1"/>
          </p:cNvCxnSpPr>
          <p:nvPr/>
        </p:nvCxnSpPr>
        <p:spPr bwMode="auto">
          <a:xfrm rot="16200000" flipH="1" flipV="1">
            <a:off x="3609135" y="4176928"/>
            <a:ext cx="539750" cy="1588"/>
          </a:xfrm>
          <a:prstGeom prst="curvedConnector5">
            <a:avLst>
              <a:gd name="adj1" fmla="val -22602"/>
              <a:gd name="adj2" fmla="val 52632079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AutoShape 11"/>
          <p:cNvCxnSpPr>
            <a:cxnSpLocks noChangeShapeType="1"/>
          </p:cNvCxnSpPr>
          <p:nvPr/>
        </p:nvCxnSpPr>
        <p:spPr bwMode="auto">
          <a:xfrm rot="16200000" flipH="1" flipV="1">
            <a:off x="7228635" y="4176928"/>
            <a:ext cx="539750" cy="1588"/>
          </a:xfrm>
          <a:prstGeom prst="curvedConnector5">
            <a:avLst>
              <a:gd name="adj1" fmla="val -33361"/>
              <a:gd name="adj2" fmla="val -54460079"/>
              <a:gd name="adj3" fmla="val 122602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Oval 12"/>
          <p:cNvSpPr>
            <a:spLocks noChangeArrowheads="1"/>
          </p:cNvSpPr>
          <p:nvPr/>
        </p:nvSpPr>
        <p:spPr bwMode="auto">
          <a:xfrm flipH="1">
            <a:off x="6795247" y="3873715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41" name="AutoShape 16"/>
          <p:cNvCxnSpPr>
            <a:cxnSpLocks noChangeShapeType="1"/>
          </p:cNvCxnSpPr>
          <p:nvPr/>
        </p:nvCxnSpPr>
        <p:spPr bwMode="auto">
          <a:xfrm flipH="1">
            <a:off x="4204447" y="3416515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Text Box 18"/>
          <p:cNvSpPr txBox="1">
            <a:spLocks noChangeArrowheads="1"/>
          </p:cNvSpPr>
          <p:nvPr/>
        </p:nvSpPr>
        <p:spPr bwMode="auto">
          <a:xfrm flipH="1">
            <a:off x="3984808" y="3949915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43" name="Text Box 19"/>
          <p:cNvSpPr txBox="1">
            <a:spLocks noChangeArrowheads="1"/>
          </p:cNvSpPr>
          <p:nvPr/>
        </p:nvSpPr>
        <p:spPr bwMode="auto">
          <a:xfrm flipH="1">
            <a:off x="6920750" y="3949915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44" name="Text Box 2"/>
          <p:cNvSpPr txBox="1">
            <a:spLocks noChangeArrowheads="1"/>
          </p:cNvSpPr>
          <p:nvPr/>
        </p:nvSpPr>
        <p:spPr bwMode="auto">
          <a:xfrm flipH="1">
            <a:off x="4891041" y="29548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45" name="Text Box 4"/>
          <p:cNvSpPr txBox="1">
            <a:spLocks noChangeArrowheads="1"/>
          </p:cNvSpPr>
          <p:nvPr/>
        </p:nvSpPr>
        <p:spPr bwMode="auto">
          <a:xfrm flipH="1">
            <a:off x="1860504" y="3945450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20750" y="5727901"/>
            <a:ext cx="3650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Complementation...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6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4156" y="5727901"/>
            <a:ext cx="5425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has infinitely many </a:t>
            </a:r>
            <a:r>
              <a:rPr lang="he-IL" sz="2800" dirty="0" smtClean="0"/>
              <a:t>0</a:t>
            </a:r>
            <a:r>
              <a:rPr lang="en-US" sz="2800" dirty="0" smtClean="0"/>
              <a:t>s} </a:t>
            </a:r>
            <a:endParaRPr lang="en-US" sz="2800" dirty="0"/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 flipH="1">
            <a:off x="7816622" y="394991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 flipH="1">
            <a:off x="4776741" y="4871029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34" name="Oval 6"/>
          <p:cNvSpPr>
            <a:spLocks noChangeArrowheads="1"/>
          </p:cNvSpPr>
          <p:nvPr/>
        </p:nvSpPr>
        <p:spPr bwMode="auto">
          <a:xfrm flipH="1">
            <a:off x="6719047" y="3797515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35" name="Oval 7"/>
          <p:cNvSpPr>
            <a:spLocks noChangeArrowheads="1"/>
          </p:cNvSpPr>
          <p:nvPr/>
        </p:nvSpPr>
        <p:spPr bwMode="auto">
          <a:xfrm flipH="1">
            <a:off x="3747247" y="3797515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36" name="AutoShape 8"/>
          <p:cNvCxnSpPr>
            <a:cxnSpLocks noChangeShapeType="1"/>
          </p:cNvCxnSpPr>
          <p:nvPr/>
        </p:nvCxnSpPr>
        <p:spPr bwMode="auto">
          <a:xfrm rot="5400000" flipV="1">
            <a:off x="5690347" y="2748178"/>
            <a:ext cx="1588" cy="2324100"/>
          </a:xfrm>
          <a:prstGeom prst="curvedConnector3">
            <a:avLst>
              <a:gd name="adj1" fmla="val -21400009"/>
            </a:avLst>
          </a:prstGeom>
          <a:noFill/>
          <a:ln w="9525">
            <a:solidFill>
              <a:schemeClr val="tx1"/>
            </a:solidFill>
            <a:round/>
            <a:headEnd type="none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AutoShape 9"/>
          <p:cNvCxnSpPr>
            <a:cxnSpLocks noChangeShapeType="1"/>
          </p:cNvCxnSpPr>
          <p:nvPr/>
        </p:nvCxnSpPr>
        <p:spPr bwMode="auto">
          <a:xfrm rot="5400000">
            <a:off x="5690347" y="3287928"/>
            <a:ext cx="1588" cy="2324100"/>
          </a:xfrm>
          <a:prstGeom prst="curvedConnector3">
            <a:avLst>
              <a:gd name="adj1" fmla="val 21400009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AutoShape 10"/>
          <p:cNvCxnSpPr>
            <a:cxnSpLocks noChangeShapeType="1"/>
          </p:cNvCxnSpPr>
          <p:nvPr/>
        </p:nvCxnSpPr>
        <p:spPr bwMode="auto">
          <a:xfrm rot="16200000" flipH="1" flipV="1">
            <a:off x="3609135" y="4176928"/>
            <a:ext cx="539750" cy="1588"/>
          </a:xfrm>
          <a:prstGeom prst="curvedConnector5">
            <a:avLst>
              <a:gd name="adj1" fmla="val -22602"/>
              <a:gd name="adj2" fmla="val 52632079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AutoShape 11"/>
          <p:cNvCxnSpPr>
            <a:cxnSpLocks noChangeShapeType="1"/>
          </p:cNvCxnSpPr>
          <p:nvPr/>
        </p:nvCxnSpPr>
        <p:spPr bwMode="auto">
          <a:xfrm rot="16200000" flipH="1" flipV="1">
            <a:off x="7228635" y="4176928"/>
            <a:ext cx="539750" cy="1588"/>
          </a:xfrm>
          <a:prstGeom prst="curvedConnector5">
            <a:avLst>
              <a:gd name="adj1" fmla="val -33361"/>
              <a:gd name="adj2" fmla="val -54460079"/>
              <a:gd name="adj3" fmla="val 122602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Oval 12"/>
          <p:cNvSpPr>
            <a:spLocks noChangeArrowheads="1"/>
          </p:cNvSpPr>
          <p:nvPr/>
        </p:nvSpPr>
        <p:spPr bwMode="auto">
          <a:xfrm flipH="1">
            <a:off x="3823447" y="3872921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41" name="AutoShape 16"/>
          <p:cNvCxnSpPr>
            <a:cxnSpLocks noChangeShapeType="1"/>
          </p:cNvCxnSpPr>
          <p:nvPr/>
        </p:nvCxnSpPr>
        <p:spPr bwMode="auto">
          <a:xfrm flipH="1">
            <a:off x="4204447" y="3416515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Text Box 18"/>
          <p:cNvSpPr txBox="1">
            <a:spLocks noChangeArrowheads="1"/>
          </p:cNvSpPr>
          <p:nvPr/>
        </p:nvSpPr>
        <p:spPr bwMode="auto">
          <a:xfrm flipH="1">
            <a:off x="3984808" y="3949915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44" name="Text Box 2"/>
          <p:cNvSpPr txBox="1">
            <a:spLocks noChangeArrowheads="1"/>
          </p:cNvSpPr>
          <p:nvPr/>
        </p:nvSpPr>
        <p:spPr bwMode="auto">
          <a:xfrm flipH="1">
            <a:off x="4891041" y="29548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19" name="Text Box 19"/>
          <p:cNvSpPr txBox="1">
            <a:spLocks noChangeArrowheads="1"/>
          </p:cNvSpPr>
          <p:nvPr/>
        </p:nvSpPr>
        <p:spPr bwMode="auto">
          <a:xfrm flipH="1">
            <a:off x="6920426" y="3949915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20" name="Text Box 4"/>
          <p:cNvSpPr txBox="1">
            <a:spLocks noChangeArrowheads="1"/>
          </p:cNvSpPr>
          <p:nvPr/>
        </p:nvSpPr>
        <p:spPr bwMode="auto">
          <a:xfrm flipH="1">
            <a:off x="1880347" y="3960724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4156" y="772290"/>
            <a:ext cx="87663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Büchi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1962: Automata on infinite words</a:t>
            </a:r>
          </a:p>
          <a:p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54156" y="1634064"/>
            <a:ext cx="789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3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8616" y="496325"/>
            <a:ext cx="2193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Automata!</a:t>
            </a:r>
            <a:endParaRPr lang="en-US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4156" y="4830246"/>
            <a:ext cx="9355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Finite words: a run is accepting if it ends in a state in 𝛼 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954156" y="5635789"/>
            <a:ext cx="4498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L(A) = {w : w ends with 1} 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4694391" y="3924758"/>
            <a:ext cx="48804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deterministic: </a:t>
            </a:r>
            <a:r>
              <a:rPr lang="en-US" sz="3200" dirty="0" smtClean="0"/>
              <a:t>𝛿: Q × </a:t>
            </a:r>
            <a:r>
              <a:rPr lang="en-US" sz="3200" dirty="0" err="1" smtClean="0"/>
              <a:t>Σ</a:t>
            </a:r>
            <a:r>
              <a:rPr lang="en-US" sz="3200" dirty="0" smtClean="0"/>
              <a:t> → </a:t>
            </a:r>
            <a:r>
              <a:rPr lang="en-US" sz="3200" dirty="0"/>
              <a:t>Q 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954156" y="3924759"/>
            <a:ext cx="27335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A=⟨Σ,Q,q</a:t>
            </a:r>
            <a:r>
              <a:rPr lang="en-US" sz="3200" baseline="-25000" dirty="0"/>
              <a:t>0</a:t>
            </a:r>
            <a:r>
              <a:rPr lang="en-US" sz="3200" dirty="0"/>
              <a:t>,𝛿,𝛼⟩ </a:t>
            </a: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 flipH="1">
            <a:off x="7260810" y="2337426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 flipH="1">
            <a:off x="4220929" y="3258540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16" name="Oval 6"/>
          <p:cNvSpPr>
            <a:spLocks noChangeArrowheads="1"/>
          </p:cNvSpPr>
          <p:nvPr/>
        </p:nvSpPr>
        <p:spPr bwMode="auto">
          <a:xfrm flipH="1">
            <a:off x="6163235" y="218502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17" name="Oval 7"/>
          <p:cNvSpPr>
            <a:spLocks noChangeArrowheads="1"/>
          </p:cNvSpPr>
          <p:nvPr/>
        </p:nvSpPr>
        <p:spPr bwMode="auto">
          <a:xfrm flipH="1">
            <a:off x="3191435" y="218502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18" name="AutoShape 8"/>
          <p:cNvCxnSpPr>
            <a:cxnSpLocks noChangeShapeType="1"/>
          </p:cNvCxnSpPr>
          <p:nvPr/>
        </p:nvCxnSpPr>
        <p:spPr bwMode="auto">
          <a:xfrm rot="5400000" flipV="1">
            <a:off x="5134535" y="1135689"/>
            <a:ext cx="1588" cy="2324100"/>
          </a:xfrm>
          <a:prstGeom prst="curvedConnector3">
            <a:avLst>
              <a:gd name="adj1" fmla="val -21400009"/>
            </a:avLst>
          </a:prstGeom>
          <a:noFill/>
          <a:ln w="9525">
            <a:solidFill>
              <a:schemeClr val="tx1"/>
            </a:solidFill>
            <a:round/>
            <a:headEnd type="none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AutoShape 9"/>
          <p:cNvCxnSpPr>
            <a:cxnSpLocks noChangeShapeType="1"/>
          </p:cNvCxnSpPr>
          <p:nvPr/>
        </p:nvCxnSpPr>
        <p:spPr bwMode="auto">
          <a:xfrm rot="5400000">
            <a:off x="5134535" y="1675439"/>
            <a:ext cx="1588" cy="2324100"/>
          </a:xfrm>
          <a:prstGeom prst="curvedConnector3">
            <a:avLst>
              <a:gd name="adj1" fmla="val 21400009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AutoShape 10"/>
          <p:cNvCxnSpPr>
            <a:cxnSpLocks noChangeShapeType="1"/>
          </p:cNvCxnSpPr>
          <p:nvPr/>
        </p:nvCxnSpPr>
        <p:spPr bwMode="auto">
          <a:xfrm rot="16200000" flipH="1" flipV="1">
            <a:off x="3053323" y="2564439"/>
            <a:ext cx="539750" cy="1588"/>
          </a:xfrm>
          <a:prstGeom prst="curvedConnector5">
            <a:avLst>
              <a:gd name="adj1" fmla="val -22602"/>
              <a:gd name="adj2" fmla="val 52632079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AutoShape 11"/>
          <p:cNvCxnSpPr>
            <a:cxnSpLocks noChangeShapeType="1"/>
          </p:cNvCxnSpPr>
          <p:nvPr/>
        </p:nvCxnSpPr>
        <p:spPr bwMode="auto">
          <a:xfrm rot="16200000" flipH="1" flipV="1">
            <a:off x="6672823" y="2564439"/>
            <a:ext cx="539750" cy="1588"/>
          </a:xfrm>
          <a:prstGeom prst="curvedConnector5">
            <a:avLst>
              <a:gd name="adj1" fmla="val -33361"/>
              <a:gd name="adj2" fmla="val -54460079"/>
              <a:gd name="adj3" fmla="val 122602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Oval 12"/>
          <p:cNvSpPr>
            <a:spLocks noChangeArrowheads="1"/>
          </p:cNvSpPr>
          <p:nvPr/>
        </p:nvSpPr>
        <p:spPr bwMode="auto">
          <a:xfrm flipH="1">
            <a:off x="6239435" y="2261226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13" name="AutoShape 16"/>
          <p:cNvCxnSpPr>
            <a:cxnSpLocks noChangeShapeType="1"/>
          </p:cNvCxnSpPr>
          <p:nvPr/>
        </p:nvCxnSpPr>
        <p:spPr bwMode="auto">
          <a:xfrm flipH="1">
            <a:off x="3648635" y="1804026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Text Box 18"/>
          <p:cNvSpPr txBox="1">
            <a:spLocks noChangeArrowheads="1"/>
          </p:cNvSpPr>
          <p:nvPr/>
        </p:nvSpPr>
        <p:spPr bwMode="auto">
          <a:xfrm flipH="1">
            <a:off x="3428996" y="233742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15" name="Text Box 19"/>
          <p:cNvSpPr txBox="1">
            <a:spLocks noChangeArrowheads="1"/>
          </p:cNvSpPr>
          <p:nvPr/>
        </p:nvSpPr>
        <p:spPr bwMode="auto">
          <a:xfrm flipH="1">
            <a:off x="6364938" y="233742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 flipH="1">
            <a:off x="4335229" y="1342361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auto">
          <a:xfrm flipH="1">
            <a:off x="1331589" y="2337426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7207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4156" y="4879798"/>
            <a:ext cx="5139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has finitely many 1s}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3477459" y="2538893"/>
            <a:ext cx="3863547" cy="1708173"/>
            <a:chOff x="3477459" y="2538893"/>
            <a:chExt cx="3863547" cy="1708173"/>
          </a:xfrm>
        </p:grpSpPr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 flipH="1">
              <a:off x="5512206" y="2557393"/>
              <a:ext cx="18288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  <a:sym typeface="Symbol" charset="2"/>
                </a:rPr>
                <a:t>0</a:t>
              </a:r>
              <a:endParaRPr lang="en-US" altLang="en-US" dirty="0">
                <a:solidFill>
                  <a:srgbClr val="339966"/>
                </a:solidFill>
                <a:sym typeface="Symbol" charset="2"/>
              </a:endParaRPr>
            </a:p>
          </p:txBody>
        </p:sp>
        <p:sp>
          <p:nvSpPr>
            <p:cNvPr id="22" name="Text Box 2"/>
            <p:cNvSpPr txBox="1">
              <a:spLocks noChangeArrowheads="1"/>
            </p:cNvSpPr>
            <p:nvPr/>
          </p:nvSpPr>
          <p:spPr bwMode="auto">
            <a:xfrm flipH="1">
              <a:off x="3502284" y="2538893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0,1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 flipH="1">
              <a:off x="5915866" y="3485066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" name="Oval 7"/>
            <p:cNvSpPr>
              <a:spLocks noChangeArrowheads="1"/>
            </p:cNvSpPr>
            <p:nvPr/>
          </p:nvSpPr>
          <p:spPr bwMode="auto">
            <a:xfrm flipH="1">
              <a:off x="3858459" y="3485066"/>
              <a:ext cx="914400" cy="762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5" name="Oval 12"/>
            <p:cNvSpPr>
              <a:spLocks noChangeArrowheads="1"/>
            </p:cNvSpPr>
            <p:nvPr/>
          </p:nvSpPr>
          <p:spPr bwMode="auto">
            <a:xfrm flipH="1">
              <a:off x="5992066" y="3561266"/>
              <a:ext cx="762000" cy="609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cxnSp>
          <p:nvCxnSpPr>
            <p:cNvPr id="26" name="AutoShape 16"/>
            <p:cNvCxnSpPr>
              <a:cxnSpLocks noChangeShapeType="1"/>
            </p:cNvCxnSpPr>
            <p:nvPr/>
          </p:nvCxnSpPr>
          <p:spPr bwMode="auto">
            <a:xfrm rot="16200000" flipH="1">
              <a:off x="3667959" y="3704400"/>
              <a:ext cx="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 Box 18"/>
            <p:cNvSpPr txBox="1">
              <a:spLocks noChangeArrowheads="1"/>
            </p:cNvSpPr>
            <p:nvPr/>
          </p:nvSpPr>
          <p:spPr bwMode="auto">
            <a:xfrm flipH="1">
              <a:off x="4096020" y="3637466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0</a:t>
              </a:r>
              <a:endParaRPr lang="en-US" altLang="en-US"/>
            </a:p>
          </p:txBody>
        </p:sp>
        <p:sp>
          <p:nvSpPr>
            <p:cNvPr id="28" name="Text Box 19"/>
            <p:cNvSpPr txBox="1">
              <a:spLocks noChangeArrowheads="1"/>
            </p:cNvSpPr>
            <p:nvPr/>
          </p:nvSpPr>
          <p:spPr bwMode="auto">
            <a:xfrm flipH="1">
              <a:off x="6117569" y="3637466"/>
              <a:ext cx="609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solidFill>
                    <a:srgbClr val="800080"/>
                  </a:solidFill>
                </a:rPr>
                <a:t>q</a:t>
              </a:r>
              <a:r>
                <a:rPr lang="en-US" altLang="en-US" baseline="-25000">
                  <a:solidFill>
                    <a:srgbClr val="800080"/>
                  </a:solidFill>
                </a:rPr>
                <a:t>1</a:t>
              </a:r>
              <a:endParaRPr lang="en-US" altLang="en-US"/>
            </a:p>
          </p:txBody>
        </p:sp>
        <p:sp>
          <p:nvSpPr>
            <p:cNvPr id="29" name="Text Box 2"/>
            <p:cNvSpPr txBox="1">
              <a:spLocks noChangeArrowheads="1"/>
            </p:cNvSpPr>
            <p:nvPr/>
          </p:nvSpPr>
          <p:spPr bwMode="auto">
            <a:xfrm flipH="1">
              <a:off x="4517369" y="3330434"/>
              <a:ext cx="1600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omic Sans MS" charset="0"/>
                  <a:ea typeface="ＭＳ Ｐゴシック" charset="-128"/>
                </a:defRPr>
              </a:lvl9pPr>
            </a:lstStyle>
            <a:p>
              <a:pPr algn="ctr" rtl="1" eaLnBrk="1" hangingPunct="1">
                <a:spcBef>
                  <a:spcPct val="50000"/>
                </a:spcBef>
              </a:pPr>
              <a:r>
                <a:rPr lang="en-US" altLang="en-US" dirty="0" smtClean="0">
                  <a:solidFill>
                    <a:srgbClr val="339966"/>
                  </a:solidFill>
                </a:rPr>
                <a:t>0</a:t>
              </a:r>
              <a:endParaRPr lang="en-US" altLang="en-US" dirty="0">
                <a:solidFill>
                  <a:srgbClr val="339966"/>
                </a:solidFill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4772859" y="3866066"/>
              <a:ext cx="114300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AutoShape 10"/>
            <p:cNvCxnSpPr>
              <a:cxnSpLocks noChangeShapeType="1"/>
            </p:cNvCxnSpPr>
            <p:nvPr/>
          </p:nvCxnSpPr>
          <p:spPr bwMode="auto">
            <a:xfrm rot="10800000" flipH="1">
              <a:off x="4036820" y="3541147"/>
              <a:ext cx="539750" cy="1588"/>
            </a:xfrm>
            <a:prstGeom prst="curvedConnector5">
              <a:avLst>
                <a:gd name="adj1" fmla="val -22602"/>
                <a:gd name="adj2" fmla="val 34567191"/>
                <a:gd name="adj3" fmla="val 1199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AutoShape 10"/>
            <p:cNvCxnSpPr>
              <a:cxnSpLocks noChangeShapeType="1"/>
            </p:cNvCxnSpPr>
            <p:nvPr/>
          </p:nvCxnSpPr>
          <p:spPr bwMode="auto">
            <a:xfrm rot="10800000" flipH="1">
              <a:off x="6117569" y="3551257"/>
              <a:ext cx="539750" cy="1588"/>
            </a:xfrm>
            <a:prstGeom prst="curvedConnector5">
              <a:avLst>
                <a:gd name="adj1" fmla="val -22602"/>
                <a:gd name="adj2" fmla="val 34567191"/>
                <a:gd name="adj3" fmla="val 1199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3" name="TextBox 32"/>
          <p:cNvSpPr txBox="1"/>
          <p:nvPr/>
        </p:nvSpPr>
        <p:spPr>
          <a:xfrm>
            <a:off x="954156" y="772290"/>
            <a:ext cx="87663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Büchi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1962: Automata on infinite words</a:t>
            </a:r>
          </a:p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954156" y="1634064"/>
            <a:ext cx="789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5915866" y="4879798"/>
            <a:ext cx="1923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 (0+1)*⋅0</a:t>
            </a:r>
            <a:r>
              <a:rPr lang="en-US" sz="2800" baseline="30000" dirty="0" smtClean="0"/>
              <a:t>𝜔</a:t>
            </a:r>
            <a:endParaRPr lang="en-US" sz="2800" baseline="30000" dirty="0"/>
          </a:p>
        </p:txBody>
      </p:sp>
    </p:spTree>
    <p:extLst>
      <p:ext uri="{BB962C8B-B14F-4D97-AF65-F5344CB8AC3E}">
        <p14:creationId xmlns:p14="http://schemas.microsoft.com/office/powerpoint/2010/main" val="51271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4156" y="4879798"/>
            <a:ext cx="5139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has finitely many 1s} </a:t>
            </a:r>
            <a:endParaRPr lang="en-US" sz="2800" dirty="0"/>
          </a:p>
        </p:txBody>
      </p:sp>
      <p:sp>
        <p:nvSpPr>
          <p:cNvPr id="19" name="Text Box 4"/>
          <p:cNvSpPr txBox="1">
            <a:spLocks noChangeArrowheads="1"/>
          </p:cNvSpPr>
          <p:nvPr/>
        </p:nvSpPr>
        <p:spPr bwMode="auto">
          <a:xfrm flipH="1">
            <a:off x="5512206" y="2557393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 flipH="1">
            <a:off x="3502284" y="253889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23" name="Oval 6"/>
          <p:cNvSpPr>
            <a:spLocks noChangeArrowheads="1"/>
          </p:cNvSpPr>
          <p:nvPr/>
        </p:nvSpPr>
        <p:spPr bwMode="auto">
          <a:xfrm flipH="1">
            <a:off x="5915866" y="348506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Oval 7"/>
          <p:cNvSpPr>
            <a:spLocks noChangeArrowheads="1"/>
          </p:cNvSpPr>
          <p:nvPr/>
        </p:nvSpPr>
        <p:spPr bwMode="auto">
          <a:xfrm flipH="1">
            <a:off x="3858459" y="348506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5" name="Oval 12"/>
          <p:cNvSpPr>
            <a:spLocks noChangeArrowheads="1"/>
          </p:cNvSpPr>
          <p:nvPr/>
        </p:nvSpPr>
        <p:spPr bwMode="auto">
          <a:xfrm flipH="1">
            <a:off x="5992066" y="3561266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26" name="AutoShape 16"/>
          <p:cNvCxnSpPr>
            <a:cxnSpLocks noChangeShapeType="1"/>
          </p:cNvCxnSpPr>
          <p:nvPr/>
        </p:nvCxnSpPr>
        <p:spPr bwMode="auto">
          <a:xfrm rot="16200000" flipH="1">
            <a:off x="3667959" y="3704400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Text Box 18"/>
          <p:cNvSpPr txBox="1">
            <a:spLocks noChangeArrowheads="1"/>
          </p:cNvSpPr>
          <p:nvPr/>
        </p:nvSpPr>
        <p:spPr bwMode="auto">
          <a:xfrm flipH="1">
            <a:off x="4096020" y="363746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28" name="Text Box 19"/>
          <p:cNvSpPr txBox="1">
            <a:spLocks noChangeArrowheads="1"/>
          </p:cNvSpPr>
          <p:nvPr/>
        </p:nvSpPr>
        <p:spPr bwMode="auto">
          <a:xfrm flipH="1">
            <a:off x="6117569" y="363746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 flipH="1">
            <a:off x="4517369" y="333043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4772859" y="3866066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AutoShape 10"/>
          <p:cNvCxnSpPr>
            <a:cxnSpLocks noChangeShapeType="1"/>
          </p:cNvCxnSpPr>
          <p:nvPr/>
        </p:nvCxnSpPr>
        <p:spPr bwMode="auto">
          <a:xfrm rot="10800000" flipH="1">
            <a:off x="4036820" y="3541147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AutoShape 10"/>
          <p:cNvCxnSpPr>
            <a:cxnSpLocks noChangeShapeType="1"/>
          </p:cNvCxnSpPr>
          <p:nvPr/>
        </p:nvCxnSpPr>
        <p:spPr bwMode="auto">
          <a:xfrm rot="10800000" flipH="1">
            <a:off x="6117569" y="3551257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TextBox 32"/>
          <p:cNvSpPr txBox="1"/>
          <p:nvPr/>
        </p:nvSpPr>
        <p:spPr>
          <a:xfrm>
            <a:off x="954156" y="772290"/>
            <a:ext cx="87663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Büchi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1962: Automata on infinite words</a:t>
            </a:r>
          </a:p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954156" y="1634064"/>
            <a:ext cx="789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954156" y="5878286"/>
            <a:ext cx="788126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Landweber</a:t>
            </a:r>
            <a:r>
              <a:rPr lang="en-US" sz="2800" dirty="0" smtClean="0"/>
              <a:t> 1969: </a:t>
            </a:r>
            <a:r>
              <a:rPr lang="en-US" sz="2800" dirty="0"/>
              <a:t>no deterministic </a:t>
            </a:r>
            <a:r>
              <a:rPr lang="en-US" sz="2800" dirty="0" err="1" smtClean="0"/>
              <a:t>Büchi</a:t>
            </a:r>
            <a:r>
              <a:rPr lang="en-US" sz="2800" dirty="0" smtClean="0"/>
              <a:t> automaton</a:t>
            </a:r>
            <a:r>
              <a:rPr lang="en-US" sz="2800" dirty="0"/>
              <a:t>!</a:t>
            </a:r>
          </a:p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061" y="1981774"/>
            <a:ext cx="2854512" cy="45294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84429" y="5533475"/>
            <a:ext cx="1998810" cy="85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642610" y="5785757"/>
            <a:ext cx="5066675" cy="85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2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4156" y="4879798"/>
            <a:ext cx="5139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has finitely many 1s} </a:t>
            </a:r>
            <a:endParaRPr lang="en-US" sz="2800" dirty="0"/>
          </a:p>
        </p:txBody>
      </p:sp>
      <p:sp>
        <p:nvSpPr>
          <p:cNvPr id="19" name="Text Box 4"/>
          <p:cNvSpPr txBox="1">
            <a:spLocks noChangeArrowheads="1"/>
          </p:cNvSpPr>
          <p:nvPr/>
        </p:nvSpPr>
        <p:spPr bwMode="auto">
          <a:xfrm flipH="1">
            <a:off x="5512206" y="2557393"/>
            <a:ext cx="1828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  <a:sym typeface="Symbol" charset="2"/>
              </a:rPr>
              <a:t>0</a:t>
            </a:r>
            <a:endParaRPr lang="en-US" altLang="en-US" dirty="0">
              <a:solidFill>
                <a:srgbClr val="339966"/>
              </a:solidFill>
              <a:sym typeface="Symbol" charset="2"/>
            </a:endParaRP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 flipH="1">
            <a:off x="3502284" y="253889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23" name="Oval 6"/>
          <p:cNvSpPr>
            <a:spLocks noChangeArrowheads="1"/>
          </p:cNvSpPr>
          <p:nvPr/>
        </p:nvSpPr>
        <p:spPr bwMode="auto">
          <a:xfrm flipH="1">
            <a:off x="5915866" y="348506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Oval 7"/>
          <p:cNvSpPr>
            <a:spLocks noChangeArrowheads="1"/>
          </p:cNvSpPr>
          <p:nvPr/>
        </p:nvSpPr>
        <p:spPr bwMode="auto">
          <a:xfrm flipH="1">
            <a:off x="3858459" y="3485066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5" name="Oval 12"/>
          <p:cNvSpPr>
            <a:spLocks noChangeArrowheads="1"/>
          </p:cNvSpPr>
          <p:nvPr/>
        </p:nvSpPr>
        <p:spPr bwMode="auto">
          <a:xfrm flipH="1">
            <a:off x="5992066" y="3561266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26" name="AutoShape 16"/>
          <p:cNvCxnSpPr>
            <a:cxnSpLocks noChangeShapeType="1"/>
          </p:cNvCxnSpPr>
          <p:nvPr/>
        </p:nvCxnSpPr>
        <p:spPr bwMode="auto">
          <a:xfrm rot="16200000" flipH="1">
            <a:off x="3667959" y="3704400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Text Box 18"/>
          <p:cNvSpPr txBox="1">
            <a:spLocks noChangeArrowheads="1"/>
          </p:cNvSpPr>
          <p:nvPr/>
        </p:nvSpPr>
        <p:spPr bwMode="auto">
          <a:xfrm flipH="1">
            <a:off x="4096020" y="363746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28" name="Text Box 19"/>
          <p:cNvSpPr txBox="1">
            <a:spLocks noChangeArrowheads="1"/>
          </p:cNvSpPr>
          <p:nvPr/>
        </p:nvSpPr>
        <p:spPr bwMode="auto">
          <a:xfrm flipH="1">
            <a:off x="6117569" y="3637466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 flipH="1">
            <a:off x="4517369" y="333043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4772859" y="3866066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AutoShape 10"/>
          <p:cNvCxnSpPr>
            <a:cxnSpLocks noChangeShapeType="1"/>
          </p:cNvCxnSpPr>
          <p:nvPr/>
        </p:nvCxnSpPr>
        <p:spPr bwMode="auto">
          <a:xfrm rot="10800000" flipH="1">
            <a:off x="4036820" y="3541147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AutoShape 10"/>
          <p:cNvCxnSpPr>
            <a:cxnSpLocks noChangeShapeType="1"/>
          </p:cNvCxnSpPr>
          <p:nvPr/>
        </p:nvCxnSpPr>
        <p:spPr bwMode="auto">
          <a:xfrm rot="10800000" flipH="1">
            <a:off x="6117569" y="3551257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TextBox 32"/>
          <p:cNvSpPr txBox="1"/>
          <p:nvPr/>
        </p:nvSpPr>
        <p:spPr>
          <a:xfrm>
            <a:off x="954156" y="772290"/>
            <a:ext cx="87663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Büchi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1962: Automata on infinite words</a:t>
            </a:r>
          </a:p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954156" y="1634064"/>
            <a:ext cx="789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954156" y="5878286"/>
            <a:ext cx="788126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Landweber</a:t>
            </a:r>
            <a:r>
              <a:rPr lang="en-US" sz="2800" dirty="0" smtClean="0"/>
              <a:t> 1969: </a:t>
            </a:r>
            <a:r>
              <a:rPr lang="en-US" sz="2800" dirty="0"/>
              <a:t>no deterministic </a:t>
            </a:r>
            <a:r>
              <a:rPr lang="en-US" sz="2800" dirty="0" err="1" smtClean="0"/>
              <a:t>Büchi</a:t>
            </a:r>
            <a:r>
              <a:rPr lang="en-US" sz="2800" dirty="0" smtClean="0"/>
              <a:t> automaton</a:t>
            </a:r>
            <a:r>
              <a:rPr lang="en-US" sz="2800" dirty="0"/>
              <a:t>!</a:t>
            </a:r>
          </a:p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061" y="1981774"/>
            <a:ext cx="2854512" cy="452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6991" y="627321"/>
            <a:ext cx="5638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So, NFW = DFW, yet NBW &gt; DBW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511843" y="142128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-   Three letter acronyms in {D,N} × {F,B,C,R,P</a:t>
            </a:r>
            <a:r>
              <a:rPr lang="en-US" sz="3200" dirty="0"/>
              <a:t>} × </a:t>
            </a:r>
            <a:r>
              <a:rPr lang="en-US" sz="3200" dirty="0" smtClean="0"/>
              <a:t>{W,T}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623" y="4356350"/>
            <a:ext cx="5140377" cy="2501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4360" y="2383436"/>
            <a:ext cx="105380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{N,D}          </a:t>
            </a:r>
            <a:r>
              <a:rPr lang="he-IL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branching mode </a:t>
            </a:r>
            <a:r>
              <a:rPr lang="en-US" sz="2800" dirty="0" smtClean="0"/>
              <a:t>(</a:t>
            </a:r>
            <a:r>
              <a:rPr lang="en-US" sz="2800" dirty="0" smtClean="0">
                <a:solidFill>
                  <a:srgbClr val="7030A0"/>
                </a:solidFill>
              </a:rPr>
              <a:t>d</a:t>
            </a:r>
            <a:r>
              <a:rPr lang="en-US" sz="2800" dirty="0" smtClean="0"/>
              <a:t>eterministic/</a:t>
            </a:r>
            <a:r>
              <a:rPr lang="en-US" sz="2800" dirty="0" smtClean="0">
                <a:solidFill>
                  <a:srgbClr val="7030A0"/>
                </a:solidFill>
              </a:rPr>
              <a:t>n</a:t>
            </a:r>
            <a:r>
              <a:rPr lang="en-US" sz="2800" dirty="0" smtClean="0"/>
              <a:t>ondeterministic) </a:t>
            </a:r>
          </a:p>
          <a:p>
            <a:r>
              <a:rPr lang="en-US" sz="2800" dirty="0" smtClean="0"/>
              <a:t>{F,B,C,R,P} </a:t>
            </a:r>
            <a:r>
              <a:rPr lang="he-IL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acceptance condition </a:t>
            </a:r>
            <a:r>
              <a:rPr lang="en-US" sz="2800" dirty="0" smtClean="0"/>
              <a:t>(</a:t>
            </a:r>
            <a:r>
              <a:rPr lang="en-US" sz="2800" dirty="0" smtClean="0">
                <a:solidFill>
                  <a:srgbClr val="7030A0"/>
                </a:solidFill>
              </a:rPr>
              <a:t>f</a:t>
            </a:r>
            <a:r>
              <a:rPr lang="en-US" sz="2800" dirty="0" smtClean="0"/>
              <a:t>inite/</a:t>
            </a:r>
            <a:r>
              <a:rPr lang="en-US" sz="2800" dirty="0" err="1" smtClean="0">
                <a:solidFill>
                  <a:srgbClr val="7030A0"/>
                </a:solidFill>
              </a:rPr>
              <a:t>B</a:t>
            </a:r>
            <a:r>
              <a:rPr lang="en-US" sz="2800" dirty="0" err="1" smtClean="0"/>
              <a:t>üchi</a:t>
            </a:r>
            <a:r>
              <a:rPr lang="en-US" sz="2800" dirty="0" smtClean="0"/>
              <a:t>/</a:t>
            </a:r>
            <a:r>
              <a:rPr lang="en-US" sz="2800" dirty="0" smtClean="0">
                <a:solidFill>
                  <a:srgbClr val="7030A0"/>
                </a:solidFill>
              </a:rPr>
              <a:t>c</a:t>
            </a:r>
            <a:r>
              <a:rPr lang="en-US" sz="2800" dirty="0" smtClean="0"/>
              <a:t>o-</a:t>
            </a:r>
            <a:r>
              <a:rPr lang="en-US" sz="2800" dirty="0" err="1" smtClean="0"/>
              <a:t>Büchi</a:t>
            </a:r>
            <a:r>
              <a:rPr lang="en-US" sz="2800" dirty="0" smtClean="0"/>
              <a:t>/</a:t>
            </a:r>
            <a:r>
              <a:rPr lang="en-US" sz="2800" dirty="0" smtClean="0">
                <a:solidFill>
                  <a:srgbClr val="7030A0"/>
                </a:solidFill>
              </a:rPr>
              <a:t>R</a:t>
            </a:r>
            <a:r>
              <a:rPr lang="en-US" sz="2800" dirty="0" smtClean="0"/>
              <a:t>abin/</a:t>
            </a:r>
            <a:r>
              <a:rPr lang="en-US" sz="2800" dirty="0" smtClean="0">
                <a:solidFill>
                  <a:srgbClr val="7030A0"/>
                </a:solidFill>
              </a:rPr>
              <a:t>p</a:t>
            </a:r>
            <a:r>
              <a:rPr lang="en-US" sz="2800" dirty="0" smtClean="0"/>
              <a:t>arity)</a:t>
            </a:r>
          </a:p>
          <a:p>
            <a:r>
              <a:rPr lang="en-US" sz="2800" dirty="0" smtClean="0"/>
              <a:t>{</a:t>
            </a:r>
            <a:r>
              <a:rPr lang="en-US" sz="2800" dirty="0"/>
              <a:t>W</a:t>
            </a:r>
            <a:r>
              <a:rPr lang="en-US" sz="2800" dirty="0" smtClean="0"/>
              <a:t>,T}          </a:t>
            </a:r>
            <a:r>
              <a:rPr lang="he-IL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object to run on </a:t>
            </a:r>
            <a:r>
              <a:rPr lang="en-US" sz="2800" dirty="0" smtClean="0"/>
              <a:t>(</a:t>
            </a:r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dirty="0" smtClean="0"/>
              <a:t>ords, </a:t>
            </a:r>
            <a:r>
              <a:rPr lang="en-US" sz="2800" dirty="0" smtClean="0">
                <a:solidFill>
                  <a:srgbClr val="7030A0"/>
                </a:solidFill>
              </a:rPr>
              <a:t>t</a:t>
            </a:r>
            <a:r>
              <a:rPr lang="en-US" sz="2800" dirty="0" smtClean="0"/>
              <a:t>rees)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731840" y="5623019"/>
            <a:ext cx="2108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000" dirty="0" smtClean="0"/>
              <a:t>automata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5646239" y="5623019"/>
            <a:ext cx="1194326" cy="400110"/>
          </a:xfrm>
          <a:prstGeom prst="wedgeRoundRectCallout">
            <a:avLst>
              <a:gd name="adj1" fmla="val 259057"/>
              <a:gd name="adj2" fmla="val 193628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510072" y="6325849"/>
            <a:ext cx="284813" cy="2098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0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/>
      <p:bldP spid="4" grpId="0"/>
      <p:bldP spid="7" grpId="0" animBg="1"/>
      <p:bldP spid="2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6991" y="627321"/>
            <a:ext cx="5638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So, NFW = DFW, yet NBW &gt; DBW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511843" y="142128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-   Three letter acronyms in {N,D} × {F,B,C,R,P</a:t>
            </a:r>
            <a:r>
              <a:rPr lang="en-US" sz="3200" dirty="0"/>
              <a:t>} × </a:t>
            </a:r>
            <a:r>
              <a:rPr lang="en-US" sz="3200" dirty="0" smtClean="0"/>
              <a:t>{W,T}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1842" y="280189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>
                <a:solidFill>
                  <a:srgbClr val="7030A0"/>
                </a:solidFill>
              </a:rPr>
              <a:t>DBW</a:t>
            </a:r>
            <a:r>
              <a:rPr lang="en-US" sz="3200" dirty="0" smtClean="0"/>
              <a:t>: Deterministic </a:t>
            </a:r>
            <a:r>
              <a:rPr lang="en-US" sz="3200" dirty="0" err="1" smtClean="0"/>
              <a:t>Büchi</a:t>
            </a:r>
            <a:r>
              <a:rPr lang="en-US" sz="3200" dirty="0" smtClean="0"/>
              <a:t> Word automata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11844" y="2147999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>
                <a:solidFill>
                  <a:srgbClr val="7030A0"/>
                </a:solidFill>
              </a:rPr>
              <a:t>NFW</a:t>
            </a:r>
            <a:r>
              <a:rPr lang="en-US" sz="3200" dirty="0" smtClean="0"/>
              <a:t>: Nondeterministic Finite Word automata</a:t>
            </a:r>
          </a:p>
        </p:txBody>
      </p:sp>
    </p:spTree>
    <p:extLst>
      <p:ext uri="{BB962C8B-B14F-4D97-AF65-F5344CB8AC3E}">
        <p14:creationId xmlns:p14="http://schemas.microsoft.com/office/powerpoint/2010/main" val="32908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5982" y="649356"/>
            <a:ext cx="99788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Büchi</a:t>
            </a:r>
            <a:r>
              <a:rPr lang="en-US" sz="3200" dirty="0" smtClean="0"/>
              <a:t> 1962: Satisfiability of S1S </a:t>
            </a:r>
            <a:r>
              <a:rPr lang="en-US" sz="3200" dirty="0"/>
              <a:t>⟶ </a:t>
            </a:r>
            <a:r>
              <a:rPr lang="en-US" sz="3200" dirty="0" err="1" smtClean="0"/>
              <a:t>nonemptiness</a:t>
            </a:r>
            <a:r>
              <a:rPr lang="en-US" sz="3200" dirty="0" smtClean="0"/>
              <a:t> of NBWs.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5982" y="1855304"/>
            <a:ext cx="99788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S1S: Monadic second order logic with one successor</a:t>
            </a:r>
          </a:p>
          <a:p>
            <a:pPr marL="1828800" lvl="3" indent="-457200">
              <a:buFontTx/>
              <a:buChar char="-"/>
            </a:pP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1846729" y="4034118"/>
            <a:ext cx="7924801" cy="1196775"/>
            <a:chOff x="1308846" y="4643718"/>
            <a:chExt cx="7924801" cy="1196775"/>
          </a:xfrm>
        </p:grpSpPr>
        <p:grpSp>
          <p:nvGrpSpPr>
            <p:cNvPr id="7" name="Group 6"/>
            <p:cNvGrpSpPr/>
            <p:nvPr/>
          </p:nvGrpSpPr>
          <p:grpSpPr>
            <a:xfrm>
              <a:off x="1308846" y="4840942"/>
              <a:ext cx="788894" cy="945759"/>
              <a:chOff x="1004046" y="5378824"/>
              <a:chExt cx="788894" cy="945759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0</a:t>
                </a:r>
                <a:endParaRPr lang="en-US" sz="24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097740" y="4840942"/>
              <a:ext cx="788894" cy="945759"/>
              <a:chOff x="1004046" y="5378824"/>
              <a:chExt cx="788894" cy="945759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1</a:t>
                </a:r>
                <a:endParaRPr lang="en-US" sz="2400" dirty="0"/>
              </a:p>
            </p:txBody>
          </p:sp>
        </p:grpSp>
        <p:cxnSp>
          <p:nvCxnSpPr>
            <p:cNvPr id="12" name="Straight Arrow Connector 11"/>
            <p:cNvCxnSpPr>
              <a:stCxn id="5" idx="6"/>
              <a:endCxn id="9" idx="2"/>
            </p:cNvCxnSpPr>
            <p:nvPr/>
          </p:nvCxnSpPr>
          <p:spPr>
            <a:xfrm>
              <a:off x="1775013" y="4939554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12"/>
            <p:cNvGrpSpPr/>
            <p:nvPr/>
          </p:nvGrpSpPr>
          <p:grpSpPr>
            <a:xfrm>
              <a:off x="2886634" y="4858872"/>
              <a:ext cx="788894" cy="945759"/>
              <a:chOff x="1004046" y="5378824"/>
              <a:chExt cx="788894" cy="945759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2</a:t>
                </a:r>
                <a:endParaRPr lang="en-US" sz="2400" dirty="0"/>
              </a:p>
            </p:txBody>
          </p:sp>
        </p:grpSp>
        <p:cxnSp>
          <p:nvCxnSpPr>
            <p:cNvPr id="16" name="Straight Arrow Connector 15"/>
            <p:cNvCxnSpPr>
              <a:stCxn id="16" idx="6"/>
            </p:cNvCxnSpPr>
            <p:nvPr/>
          </p:nvCxnSpPr>
          <p:spPr>
            <a:xfrm>
              <a:off x="2563907" y="4957484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/>
            <p:cNvGrpSpPr/>
            <p:nvPr/>
          </p:nvGrpSpPr>
          <p:grpSpPr>
            <a:xfrm>
              <a:off x="3675528" y="4858873"/>
              <a:ext cx="788894" cy="945759"/>
              <a:chOff x="1004046" y="5378824"/>
              <a:chExt cx="788894" cy="945759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3</a:t>
                </a:r>
                <a:endParaRPr lang="en-US" sz="2400" dirty="0"/>
              </a:p>
            </p:txBody>
          </p:sp>
        </p:grpSp>
        <p:cxnSp>
          <p:nvCxnSpPr>
            <p:cNvPr id="20" name="Straight Arrow Connector 19"/>
            <p:cNvCxnSpPr>
              <a:stCxn id="20" idx="6"/>
              <a:endCxn id="24" idx="2"/>
            </p:cNvCxnSpPr>
            <p:nvPr/>
          </p:nvCxnSpPr>
          <p:spPr>
            <a:xfrm>
              <a:off x="3352801" y="4957485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/>
            <p:cNvGrpSpPr/>
            <p:nvPr/>
          </p:nvGrpSpPr>
          <p:grpSpPr>
            <a:xfrm>
              <a:off x="4464422" y="4876803"/>
              <a:ext cx="788894" cy="945759"/>
              <a:chOff x="1004046" y="5378824"/>
              <a:chExt cx="788894" cy="945759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4</a:t>
                </a:r>
                <a:endParaRPr lang="en-US" sz="2400" dirty="0"/>
              </a:p>
            </p:txBody>
          </p:sp>
        </p:grpSp>
        <p:cxnSp>
          <p:nvCxnSpPr>
            <p:cNvPr id="24" name="Straight Arrow Connector 23"/>
            <p:cNvCxnSpPr/>
            <p:nvPr/>
          </p:nvCxnSpPr>
          <p:spPr>
            <a:xfrm>
              <a:off x="4141695" y="4975415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>
            <a:xfrm>
              <a:off x="5253316" y="4876804"/>
              <a:ext cx="788894" cy="945759"/>
              <a:chOff x="1004046" y="5378824"/>
              <a:chExt cx="788894" cy="945759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5</a:t>
                </a:r>
                <a:endParaRPr lang="en-US" sz="2400" dirty="0"/>
              </a:p>
            </p:txBody>
          </p:sp>
        </p:grpSp>
        <p:cxnSp>
          <p:nvCxnSpPr>
            <p:cNvPr id="28" name="Straight Arrow Connector 27"/>
            <p:cNvCxnSpPr>
              <a:stCxn id="28" idx="6"/>
              <a:endCxn id="32" idx="2"/>
            </p:cNvCxnSpPr>
            <p:nvPr/>
          </p:nvCxnSpPr>
          <p:spPr>
            <a:xfrm>
              <a:off x="4930589" y="4975416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6042210" y="4894734"/>
              <a:ext cx="788894" cy="945759"/>
              <a:chOff x="1004046" y="5378824"/>
              <a:chExt cx="788894" cy="945759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6</a:t>
                </a:r>
                <a:endParaRPr lang="en-US" sz="2400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5719483" y="4993346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6463550" y="5002311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422776" y="4643718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655982" y="5737412"/>
            <a:ext cx="9420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/>
              <a:t>Büchi</a:t>
            </a:r>
            <a:r>
              <a:rPr lang="en-US" sz="2800" dirty="0" smtClean="0"/>
              <a:t> </a:t>
            </a:r>
            <a:r>
              <a:rPr lang="en-US" sz="2800" dirty="0"/>
              <a:t>1962: </a:t>
            </a:r>
            <a:r>
              <a:rPr lang="en-US" sz="2800" dirty="0" smtClean="0"/>
              <a:t>S1S formula </a:t>
            </a:r>
            <a:r>
              <a:rPr lang="he-IL" sz="2800" dirty="0"/>
              <a:t>𝜑</a:t>
            </a:r>
            <a:r>
              <a:rPr lang="en-US" sz="2800" dirty="0" smtClean="0"/>
              <a:t> </a:t>
            </a:r>
            <a:r>
              <a:rPr lang="en-US" sz="2800" dirty="0"/>
              <a:t> </a:t>
            </a:r>
            <a:r>
              <a:rPr lang="he-IL" sz="2800" dirty="0"/>
              <a:t>→</a:t>
            </a:r>
            <a:r>
              <a:rPr lang="en-US" sz="2800" dirty="0" smtClean="0"/>
              <a:t> NBW for the models of </a:t>
            </a:r>
            <a:r>
              <a:rPr lang="he-IL" sz="2800" dirty="0"/>
              <a:t>𝜑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37" name="TextBox 36"/>
          <p:cNvSpPr txBox="1"/>
          <p:nvPr/>
        </p:nvSpPr>
        <p:spPr>
          <a:xfrm>
            <a:off x="8244590" y="2758190"/>
            <a:ext cx="33727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Every natural number has a bigger even number. 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029481" y="2715148"/>
            <a:ext cx="680481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∀</a:t>
            </a:r>
            <a:r>
              <a:rPr lang="en-US" sz="3200" dirty="0" err="1"/>
              <a:t>x</a:t>
            </a:r>
            <a:r>
              <a:rPr lang="en-US" sz="2800" dirty="0" err="1"/>
              <a:t>∃</a:t>
            </a:r>
            <a:r>
              <a:rPr lang="en-US" sz="3200" dirty="0" err="1"/>
              <a:t>y</a:t>
            </a:r>
            <a:r>
              <a:rPr lang="en-US" sz="2800" dirty="0" err="1"/>
              <a:t>∃</a:t>
            </a:r>
            <a:r>
              <a:rPr lang="en-US" sz="3200" dirty="0" err="1"/>
              <a:t>z</a:t>
            </a:r>
            <a:r>
              <a:rPr lang="en-US" sz="3200" dirty="0"/>
              <a:t>. y=</a:t>
            </a:r>
            <a:r>
              <a:rPr lang="en-US" sz="3200" dirty="0" err="1"/>
              <a:t>z+z</a:t>
            </a:r>
            <a:r>
              <a:rPr lang="en-US" sz="3200" dirty="0"/>
              <a:t> </a:t>
            </a:r>
            <a:r>
              <a:rPr lang="en-US" sz="2800" dirty="0"/>
              <a:t>∧</a:t>
            </a:r>
            <a:r>
              <a:rPr lang="en-US" sz="3200" dirty="0"/>
              <a:t> y&gt;x           </a:t>
            </a:r>
            <a:r>
              <a:rPr lang="en-US" sz="3200" dirty="0" smtClean="0"/>
              <a:t>   </a:t>
            </a:r>
            <a:r>
              <a:rPr lang="en-US" sz="3200" dirty="0" err="1"/>
              <a:t>x,y,z</a:t>
            </a:r>
            <a:r>
              <a:rPr lang="en-US" sz="3200" dirty="0"/>
              <a:t> ∊ </a:t>
            </a:r>
            <a:r>
              <a:rPr lang="en-US" sz="3200" dirty="0" err="1"/>
              <a:t>ℕ</a:t>
            </a:r>
            <a:r>
              <a:rPr lang="en-US" sz="32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18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6" grpId="0"/>
      <p:bldP spid="37" grpId="0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5982" y="649356"/>
            <a:ext cx="99788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The community 1962+: Do the same with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935" y="1744212"/>
            <a:ext cx="7063799" cy="4387646"/>
          </a:xfrm>
          <a:prstGeom prst="rect">
            <a:avLst/>
          </a:prstGeom>
        </p:spPr>
      </p:pic>
      <p:sp>
        <p:nvSpPr>
          <p:cNvPr id="4" name="Rounded Rectangular Callout 3"/>
          <p:cNvSpPr/>
          <p:nvPr/>
        </p:nvSpPr>
        <p:spPr>
          <a:xfrm>
            <a:off x="4586990" y="524656"/>
            <a:ext cx="3822492" cy="986474"/>
          </a:xfrm>
          <a:prstGeom prst="wedgeRoundRectCallout">
            <a:avLst>
              <a:gd name="adj1" fmla="val -6715"/>
              <a:gd name="adj2" fmla="val 102009"/>
              <a:gd name="adj3" fmla="val 16667"/>
            </a:avLst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0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5982" y="649356"/>
            <a:ext cx="99788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The community 1962+: Do the same with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5982" y="1855304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SnS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 Monadic second order logic with n successors</a:t>
            </a:r>
          </a:p>
        </p:txBody>
      </p:sp>
      <p:grpSp>
        <p:nvGrpSpPr>
          <p:cNvPr id="513" name="Group 512"/>
          <p:cNvGrpSpPr/>
          <p:nvPr/>
        </p:nvGrpSpPr>
        <p:grpSpPr>
          <a:xfrm>
            <a:off x="2191362" y="2784253"/>
            <a:ext cx="4767354" cy="3307743"/>
            <a:chOff x="5609120" y="2592794"/>
            <a:chExt cx="4767354" cy="3307743"/>
          </a:xfrm>
        </p:grpSpPr>
        <p:sp>
          <p:nvSpPr>
            <p:cNvPr id="454" name="Oval 453"/>
            <p:cNvSpPr/>
            <p:nvPr/>
          </p:nvSpPr>
          <p:spPr>
            <a:xfrm>
              <a:off x="7403414" y="3064991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6" name="Group 455"/>
            <p:cNvGrpSpPr/>
            <p:nvPr/>
          </p:nvGrpSpPr>
          <p:grpSpPr>
            <a:xfrm>
              <a:off x="8260603" y="2883253"/>
              <a:ext cx="198621" cy="582700"/>
              <a:chOff x="8260603" y="2883253"/>
              <a:chExt cx="198621" cy="582700"/>
            </a:xfrm>
          </p:grpSpPr>
          <p:sp>
            <p:nvSpPr>
              <p:cNvPr id="453" name="Oval 452"/>
              <p:cNvSpPr/>
              <p:nvPr/>
            </p:nvSpPr>
            <p:spPr>
              <a:xfrm>
                <a:off x="8262000" y="2883253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Oval 454"/>
              <p:cNvSpPr/>
              <p:nvPr/>
            </p:nvSpPr>
            <p:spPr>
              <a:xfrm>
                <a:off x="8260603" y="326873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7" name="Group 456"/>
            <p:cNvGrpSpPr/>
            <p:nvPr/>
          </p:nvGrpSpPr>
          <p:grpSpPr>
            <a:xfrm>
              <a:off x="8260603" y="3654207"/>
              <a:ext cx="198621" cy="582700"/>
              <a:chOff x="8260603" y="2883253"/>
              <a:chExt cx="198621" cy="582700"/>
            </a:xfrm>
          </p:grpSpPr>
          <p:sp>
            <p:nvSpPr>
              <p:cNvPr id="458" name="Oval 457"/>
              <p:cNvSpPr/>
              <p:nvPr/>
            </p:nvSpPr>
            <p:spPr>
              <a:xfrm>
                <a:off x="8262000" y="2883253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9" name="Oval 458"/>
              <p:cNvSpPr/>
              <p:nvPr/>
            </p:nvSpPr>
            <p:spPr>
              <a:xfrm>
                <a:off x="8260603" y="326873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0" name="Group 459"/>
            <p:cNvGrpSpPr/>
            <p:nvPr/>
          </p:nvGrpSpPr>
          <p:grpSpPr>
            <a:xfrm>
              <a:off x="8260603" y="4469396"/>
              <a:ext cx="198621" cy="582700"/>
              <a:chOff x="8260603" y="2883253"/>
              <a:chExt cx="198621" cy="582700"/>
            </a:xfrm>
          </p:grpSpPr>
          <p:sp>
            <p:nvSpPr>
              <p:cNvPr id="461" name="Oval 460"/>
              <p:cNvSpPr/>
              <p:nvPr/>
            </p:nvSpPr>
            <p:spPr>
              <a:xfrm>
                <a:off x="8262000" y="2883253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Oval 461"/>
              <p:cNvSpPr/>
              <p:nvPr/>
            </p:nvSpPr>
            <p:spPr>
              <a:xfrm>
                <a:off x="8260603" y="326873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3" name="Group 462"/>
            <p:cNvGrpSpPr/>
            <p:nvPr/>
          </p:nvGrpSpPr>
          <p:grpSpPr>
            <a:xfrm>
              <a:off x="8260603" y="5240350"/>
              <a:ext cx="198621" cy="582700"/>
              <a:chOff x="8260603" y="2883253"/>
              <a:chExt cx="198621" cy="582700"/>
            </a:xfrm>
          </p:grpSpPr>
          <p:sp>
            <p:nvSpPr>
              <p:cNvPr id="464" name="Oval 463"/>
              <p:cNvSpPr/>
              <p:nvPr/>
            </p:nvSpPr>
            <p:spPr>
              <a:xfrm>
                <a:off x="8262000" y="2883253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Oval 464"/>
              <p:cNvSpPr/>
              <p:nvPr/>
            </p:nvSpPr>
            <p:spPr>
              <a:xfrm>
                <a:off x="8260603" y="326873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7" name="Straight Arrow Connector 466"/>
            <p:cNvCxnSpPr>
              <a:stCxn id="454" idx="7"/>
              <a:endCxn id="453" idx="2"/>
            </p:cNvCxnSpPr>
            <p:nvPr/>
          </p:nvCxnSpPr>
          <p:spPr>
            <a:xfrm flipV="1">
              <a:off x="7571755" y="2981865"/>
              <a:ext cx="690245" cy="1120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Straight Arrow Connector 467"/>
            <p:cNvCxnSpPr>
              <a:stCxn id="454" idx="5"/>
            </p:cNvCxnSpPr>
            <p:nvPr/>
          </p:nvCxnSpPr>
          <p:spPr>
            <a:xfrm>
              <a:off x="7571755" y="3233331"/>
              <a:ext cx="688848" cy="140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3" name="Oval 472"/>
            <p:cNvSpPr/>
            <p:nvPr/>
          </p:nvSpPr>
          <p:spPr>
            <a:xfrm>
              <a:off x="7396681" y="3823372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4" name="Straight Arrow Connector 473"/>
            <p:cNvCxnSpPr/>
            <p:nvPr/>
          </p:nvCxnSpPr>
          <p:spPr>
            <a:xfrm flipV="1">
              <a:off x="7565022" y="3740246"/>
              <a:ext cx="690245" cy="1120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Arrow Connector 474"/>
            <p:cNvCxnSpPr/>
            <p:nvPr/>
          </p:nvCxnSpPr>
          <p:spPr>
            <a:xfrm>
              <a:off x="7565022" y="3991712"/>
              <a:ext cx="688848" cy="140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6" name="Oval 475"/>
            <p:cNvSpPr/>
            <p:nvPr/>
          </p:nvSpPr>
          <p:spPr>
            <a:xfrm>
              <a:off x="7402017" y="4648495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7" name="Straight Arrow Connector 476"/>
            <p:cNvCxnSpPr/>
            <p:nvPr/>
          </p:nvCxnSpPr>
          <p:spPr>
            <a:xfrm flipV="1">
              <a:off x="7570358" y="4565369"/>
              <a:ext cx="690245" cy="1120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Arrow Connector 477"/>
            <p:cNvCxnSpPr/>
            <p:nvPr/>
          </p:nvCxnSpPr>
          <p:spPr>
            <a:xfrm>
              <a:off x="7570358" y="4816835"/>
              <a:ext cx="688848" cy="140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9" name="Oval 478"/>
            <p:cNvSpPr/>
            <p:nvPr/>
          </p:nvSpPr>
          <p:spPr>
            <a:xfrm>
              <a:off x="7386882" y="5420168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0" name="Straight Arrow Connector 479"/>
            <p:cNvCxnSpPr/>
            <p:nvPr/>
          </p:nvCxnSpPr>
          <p:spPr>
            <a:xfrm flipV="1">
              <a:off x="7555223" y="5337042"/>
              <a:ext cx="690245" cy="1120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Straight Arrow Connector 480"/>
            <p:cNvCxnSpPr/>
            <p:nvPr/>
          </p:nvCxnSpPr>
          <p:spPr>
            <a:xfrm>
              <a:off x="7555223" y="5588508"/>
              <a:ext cx="688848" cy="140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2" name="Oval 481"/>
            <p:cNvSpPr/>
            <p:nvPr/>
          </p:nvSpPr>
          <p:spPr>
            <a:xfrm>
              <a:off x="6517342" y="3440376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3" name="Straight Arrow Connector 482"/>
            <p:cNvCxnSpPr>
              <a:endCxn id="454" idx="2"/>
            </p:cNvCxnSpPr>
            <p:nvPr/>
          </p:nvCxnSpPr>
          <p:spPr>
            <a:xfrm flipV="1">
              <a:off x="6685683" y="3163603"/>
              <a:ext cx="717731" cy="3056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/>
            <p:cNvCxnSpPr>
              <a:endCxn id="473" idx="2"/>
            </p:cNvCxnSpPr>
            <p:nvPr/>
          </p:nvCxnSpPr>
          <p:spPr>
            <a:xfrm>
              <a:off x="6685683" y="3608717"/>
              <a:ext cx="710998" cy="3132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5" name="Oval 494"/>
            <p:cNvSpPr/>
            <p:nvPr/>
          </p:nvSpPr>
          <p:spPr>
            <a:xfrm>
              <a:off x="6504177" y="5012067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6" name="Straight Arrow Connector 495"/>
            <p:cNvCxnSpPr/>
            <p:nvPr/>
          </p:nvCxnSpPr>
          <p:spPr>
            <a:xfrm flipV="1">
              <a:off x="6672518" y="4735294"/>
              <a:ext cx="717731" cy="3056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Arrow Connector 496"/>
            <p:cNvCxnSpPr/>
            <p:nvPr/>
          </p:nvCxnSpPr>
          <p:spPr>
            <a:xfrm>
              <a:off x="6672518" y="5180408"/>
              <a:ext cx="710998" cy="3132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8" name="Oval 497"/>
            <p:cNvSpPr/>
            <p:nvPr/>
          </p:nvSpPr>
          <p:spPr>
            <a:xfrm>
              <a:off x="5609120" y="4253229"/>
              <a:ext cx="197224" cy="19722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9" name="Straight Arrow Connector 498"/>
            <p:cNvCxnSpPr>
              <a:stCxn id="498" idx="7"/>
              <a:endCxn id="482" idx="2"/>
            </p:cNvCxnSpPr>
            <p:nvPr/>
          </p:nvCxnSpPr>
          <p:spPr>
            <a:xfrm flipV="1">
              <a:off x="5777461" y="3538988"/>
              <a:ext cx="739881" cy="7431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Straight Arrow Connector 499"/>
            <p:cNvCxnSpPr>
              <a:stCxn id="498" idx="5"/>
              <a:endCxn id="495" idx="2"/>
            </p:cNvCxnSpPr>
            <p:nvPr/>
          </p:nvCxnSpPr>
          <p:spPr>
            <a:xfrm>
              <a:off x="5777461" y="4421569"/>
              <a:ext cx="726716" cy="68911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5" name="TextBox 504"/>
            <p:cNvSpPr txBox="1"/>
            <p:nvPr/>
          </p:nvSpPr>
          <p:spPr>
            <a:xfrm>
              <a:off x="8565603" y="2592794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06" name="TextBox 505"/>
            <p:cNvSpPr txBox="1"/>
            <p:nvPr/>
          </p:nvSpPr>
          <p:spPr>
            <a:xfrm>
              <a:off x="8565603" y="3000604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07" name="TextBox 506"/>
            <p:cNvSpPr txBox="1"/>
            <p:nvPr/>
          </p:nvSpPr>
          <p:spPr>
            <a:xfrm>
              <a:off x="8565603" y="3410396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08" name="TextBox 507"/>
            <p:cNvSpPr txBox="1"/>
            <p:nvPr/>
          </p:nvSpPr>
          <p:spPr>
            <a:xfrm>
              <a:off x="8565603" y="3780973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09" name="TextBox 508"/>
            <p:cNvSpPr txBox="1"/>
            <p:nvPr/>
          </p:nvSpPr>
          <p:spPr>
            <a:xfrm>
              <a:off x="8565603" y="4189138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10" name="TextBox 509"/>
            <p:cNvSpPr txBox="1"/>
            <p:nvPr/>
          </p:nvSpPr>
          <p:spPr>
            <a:xfrm>
              <a:off x="8565603" y="4596948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11" name="TextBox 510"/>
            <p:cNvSpPr txBox="1"/>
            <p:nvPr/>
          </p:nvSpPr>
          <p:spPr>
            <a:xfrm>
              <a:off x="8565603" y="5006740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512" name="TextBox 511"/>
            <p:cNvSpPr txBox="1"/>
            <p:nvPr/>
          </p:nvSpPr>
          <p:spPr>
            <a:xfrm>
              <a:off x="8565603" y="5377317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514" name="TextBox 513"/>
          <p:cNvSpPr txBox="1"/>
          <p:nvPr/>
        </p:nvSpPr>
        <p:spPr>
          <a:xfrm>
            <a:off x="8361930" y="6014509"/>
            <a:ext cx="3052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 smtClean="0"/>
              <a:t>S</a:t>
            </a:r>
            <a:r>
              <a:rPr lang="he-IL" sz="2400" dirty="0" smtClean="0"/>
              <a:t>2</a:t>
            </a:r>
            <a:r>
              <a:rPr lang="en-US" sz="2800" dirty="0" smtClean="0"/>
              <a:t>S: two successors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098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827398" y="751275"/>
            <a:ext cx="7924801" cy="1196775"/>
            <a:chOff x="1308846" y="4643718"/>
            <a:chExt cx="7924801" cy="1196775"/>
          </a:xfrm>
        </p:grpSpPr>
        <p:grpSp>
          <p:nvGrpSpPr>
            <p:cNvPr id="7" name="Group 6"/>
            <p:cNvGrpSpPr/>
            <p:nvPr/>
          </p:nvGrpSpPr>
          <p:grpSpPr>
            <a:xfrm>
              <a:off x="1308846" y="4840942"/>
              <a:ext cx="788894" cy="945759"/>
              <a:chOff x="1004046" y="5378824"/>
              <a:chExt cx="788894" cy="945759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0</a:t>
                </a:r>
                <a:endParaRPr lang="en-US" sz="24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2097740" y="4840942"/>
              <a:ext cx="788894" cy="945759"/>
              <a:chOff x="1004046" y="5378824"/>
              <a:chExt cx="788894" cy="945759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1</a:t>
                </a:r>
                <a:endParaRPr lang="en-US" sz="2400" dirty="0"/>
              </a:p>
            </p:txBody>
          </p:sp>
        </p:grpSp>
        <p:cxnSp>
          <p:nvCxnSpPr>
            <p:cNvPr id="12" name="Straight Arrow Connector 11"/>
            <p:cNvCxnSpPr>
              <a:stCxn id="5" idx="6"/>
              <a:endCxn id="9" idx="2"/>
            </p:cNvCxnSpPr>
            <p:nvPr/>
          </p:nvCxnSpPr>
          <p:spPr>
            <a:xfrm>
              <a:off x="1775013" y="4939554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12"/>
            <p:cNvGrpSpPr/>
            <p:nvPr/>
          </p:nvGrpSpPr>
          <p:grpSpPr>
            <a:xfrm>
              <a:off x="2886634" y="4858872"/>
              <a:ext cx="788894" cy="945759"/>
              <a:chOff x="1004046" y="5378824"/>
              <a:chExt cx="788894" cy="945759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2</a:t>
                </a:r>
                <a:endParaRPr lang="en-US" sz="2400" dirty="0"/>
              </a:p>
            </p:txBody>
          </p:sp>
        </p:grpSp>
        <p:cxnSp>
          <p:nvCxnSpPr>
            <p:cNvPr id="16" name="Straight Arrow Connector 15"/>
            <p:cNvCxnSpPr>
              <a:stCxn id="16" idx="6"/>
            </p:cNvCxnSpPr>
            <p:nvPr/>
          </p:nvCxnSpPr>
          <p:spPr>
            <a:xfrm>
              <a:off x="2563907" y="4957484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/>
            <p:cNvGrpSpPr/>
            <p:nvPr/>
          </p:nvGrpSpPr>
          <p:grpSpPr>
            <a:xfrm>
              <a:off x="3675528" y="4858873"/>
              <a:ext cx="788894" cy="945759"/>
              <a:chOff x="1004046" y="5378824"/>
              <a:chExt cx="788894" cy="945759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3</a:t>
                </a:r>
                <a:endParaRPr lang="en-US" sz="2400" dirty="0"/>
              </a:p>
            </p:txBody>
          </p:sp>
        </p:grpSp>
        <p:cxnSp>
          <p:nvCxnSpPr>
            <p:cNvPr id="20" name="Straight Arrow Connector 19"/>
            <p:cNvCxnSpPr>
              <a:stCxn id="20" idx="6"/>
              <a:endCxn id="24" idx="2"/>
            </p:cNvCxnSpPr>
            <p:nvPr/>
          </p:nvCxnSpPr>
          <p:spPr>
            <a:xfrm>
              <a:off x="3352801" y="4957485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/>
            <p:cNvGrpSpPr/>
            <p:nvPr/>
          </p:nvGrpSpPr>
          <p:grpSpPr>
            <a:xfrm>
              <a:off x="4464422" y="4876803"/>
              <a:ext cx="788894" cy="945759"/>
              <a:chOff x="1004046" y="5378824"/>
              <a:chExt cx="788894" cy="945759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4</a:t>
                </a:r>
                <a:endParaRPr lang="en-US" sz="2400" dirty="0"/>
              </a:p>
            </p:txBody>
          </p:sp>
        </p:grpSp>
        <p:cxnSp>
          <p:nvCxnSpPr>
            <p:cNvPr id="24" name="Straight Arrow Connector 23"/>
            <p:cNvCxnSpPr/>
            <p:nvPr/>
          </p:nvCxnSpPr>
          <p:spPr>
            <a:xfrm>
              <a:off x="4141695" y="4975415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>
            <a:xfrm>
              <a:off x="5253316" y="4876804"/>
              <a:ext cx="788894" cy="945759"/>
              <a:chOff x="1004046" y="5378824"/>
              <a:chExt cx="788894" cy="945759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5</a:t>
                </a:r>
                <a:endParaRPr lang="en-US" sz="2400" dirty="0"/>
              </a:p>
            </p:txBody>
          </p:sp>
        </p:grpSp>
        <p:cxnSp>
          <p:nvCxnSpPr>
            <p:cNvPr id="28" name="Straight Arrow Connector 27"/>
            <p:cNvCxnSpPr>
              <a:stCxn id="28" idx="6"/>
              <a:endCxn id="32" idx="2"/>
            </p:cNvCxnSpPr>
            <p:nvPr/>
          </p:nvCxnSpPr>
          <p:spPr>
            <a:xfrm>
              <a:off x="4930589" y="4975416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6042210" y="4894734"/>
              <a:ext cx="788894" cy="945759"/>
              <a:chOff x="1004046" y="5378824"/>
              <a:chExt cx="788894" cy="945759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1272989" y="537882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1004046" y="5862918"/>
                <a:ext cx="7888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6</a:t>
                </a:r>
                <a:endParaRPr lang="en-US" sz="2400" dirty="0"/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5719483" y="4993346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6463550" y="5002311"/>
              <a:ext cx="59167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422776" y="4643718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8389818" y="889195"/>
            <a:ext cx="2922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 smtClean="0"/>
              <a:t>S1S: one successor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827398" y="2318541"/>
            <a:ext cx="9380904" cy="1196775"/>
            <a:chOff x="827398" y="2318541"/>
            <a:chExt cx="9380904" cy="1196775"/>
          </a:xfrm>
        </p:grpSpPr>
        <p:grpSp>
          <p:nvGrpSpPr>
            <p:cNvPr id="38" name="Group 37"/>
            <p:cNvGrpSpPr/>
            <p:nvPr/>
          </p:nvGrpSpPr>
          <p:grpSpPr>
            <a:xfrm>
              <a:off x="827398" y="2318541"/>
              <a:ext cx="7924801" cy="1196775"/>
              <a:chOff x="1308846" y="4643718"/>
              <a:chExt cx="7924801" cy="1196775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1308846" y="4840942"/>
                <a:ext cx="788894" cy="945759"/>
                <a:chOff x="1004046" y="5378824"/>
                <a:chExt cx="788894" cy="945759"/>
              </a:xfrm>
            </p:grpSpPr>
            <p:sp>
              <p:nvSpPr>
                <p:cNvPr id="66" name="Oval 65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𝜺</a:t>
                  </a:r>
                  <a:endParaRPr lang="en-US" sz="2400" dirty="0"/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2097740" y="4840942"/>
                <a:ext cx="788894" cy="945759"/>
                <a:chOff x="1004046" y="5378824"/>
                <a:chExt cx="788894" cy="945759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endParaRPr lang="en-US" sz="2400" dirty="0"/>
                </a:p>
              </p:txBody>
            </p:sp>
          </p:grpSp>
          <p:cxnSp>
            <p:nvCxnSpPr>
              <p:cNvPr id="41" name="Straight Arrow Connector 40"/>
              <p:cNvCxnSpPr>
                <a:stCxn id="41" idx="6"/>
                <a:endCxn id="45" idx="2"/>
              </p:cNvCxnSpPr>
              <p:nvPr/>
            </p:nvCxnSpPr>
            <p:spPr>
              <a:xfrm>
                <a:off x="1775013" y="4939554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" name="Group 41"/>
              <p:cNvGrpSpPr/>
              <p:nvPr/>
            </p:nvGrpSpPr>
            <p:grpSpPr>
              <a:xfrm>
                <a:off x="2886634" y="4858872"/>
                <a:ext cx="788894" cy="945759"/>
                <a:chOff x="1004046" y="5378824"/>
                <a:chExt cx="788894" cy="945759"/>
              </a:xfrm>
            </p:grpSpPr>
            <p:sp>
              <p:nvSpPr>
                <p:cNvPr id="62" name="Oval 61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r>
                    <a:rPr lang="en-US" sz="2400" baseline="30000" dirty="0" smtClean="0"/>
                    <a:t>2</a:t>
                  </a:r>
                  <a:endParaRPr lang="en-US" sz="2400" baseline="30000" dirty="0"/>
                </a:p>
              </p:txBody>
            </p:sp>
          </p:grpSp>
          <p:cxnSp>
            <p:nvCxnSpPr>
              <p:cNvPr id="43" name="Straight Arrow Connector 42"/>
              <p:cNvCxnSpPr>
                <a:stCxn id="52" idx="6"/>
              </p:cNvCxnSpPr>
              <p:nvPr/>
            </p:nvCxnSpPr>
            <p:spPr>
              <a:xfrm>
                <a:off x="2563907" y="4957484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4" name="Group 43"/>
              <p:cNvGrpSpPr/>
              <p:nvPr/>
            </p:nvGrpSpPr>
            <p:grpSpPr>
              <a:xfrm>
                <a:off x="3675528" y="4858873"/>
                <a:ext cx="788894" cy="945759"/>
                <a:chOff x="1004046" y="5378824"/>
                <a:chExt cx="788894" cy="945759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r>
                    <a:rPr lang="en-US" sz="2400" baseline="30000" dirty="0" smtClean="0"/>
                    <a:t>3</a:t>
                  </a:r>
                  <a:endParaRPr lang="en-US" sz="2400" baseline="30000" dirty="0"/>
                </a:p>
              </p:txBody>
            </p:sp>
          </p:grpSp>
          <p:cxnSp>
            <p:nvCxnSpPr>
              <p:cNvPr id="45" name="Straight Arrow Connector 44"/>
              <p:cNvCxnSpPr>
                <a:stCxn id="56" idx="6"/>
                <a:endCxn id="60" idx="2"/>
              </p:cNvCxnSpPr>
              <p:nvPr/>
            </p:nvCxnSpPr>
            <p:spPr>
              <a:xfrm>
                <a:off x="3352801" y="4957485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>
              <a:xfrm>
                <a:off x="4464422" y="4876803"/>
                <a:ext cx="788894" cy="945759"/>
                <a:chOff x="1004046" y="5378824"/>
                <a:chExt cx="788894" cy="945759"/>
              </a:xfrm>
            </p:grpSpPr>
            <p:sp>
              <p:nvSpPr>
                <p:cNvPr id="58" name="Oval 57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r>
                    <a:rPr lang="en-US" sz="2400" baseline="30000" dirty="0" smtClean="0"/>
                    <a:t>4</a:t>
                  </a:r>
                  <a:endParaRPr lang="en-US" sz="2400" baseline="30000" dirty="0"/>
                </a:p>
              </p:txBody>
            </p:sp>
          </p:grpSp>
          <p:cxnSp>
            <p:nvCxnSpPr>
              <p:cNvPr id="47" name="Straight Arrow Connector 46"/>
              <p:cNvCxnSpPr/>
              <p:nvPr/>
            </p:nvCxnSpPr>
            <p:spPr>
              <a:xfrm>
                <a:off x="4141695" y="4975415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>
              <a:xfrm>
                <a:off x="5253316" y="4876804"/>
                <a:ext cx="788894" cy="945759"/>
                <a:chOff x="1004046" y="5378824"/>
                <a:chExt cx="788894" cy="945759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r>
                    <a:rPr lang="en-US" sz="2400" baseline="30000" dirty="0" smtClean="0"/>
                    <a:t>5</a:t>
                  </a:r>
                  <a:endParaRPr lang="en-US" sz="2400" baseline="30000" dirty="0"/>
                </a:p>
              </p:txBody>
            </p:sp>
          </p:grpSp>
          <p:cxnSp>
            <p:nvCxnSpPr>
              <p:cNvPr id="49" name="Straight Arrow Connector 48"/>
              <p:cNvCxnSpPr>
                <a:stCxn id="64" idx="6"/>
              </p:cNvCxnSpPr>
              <p:nvPr/>
            </p:nvCxnSpPr>
            <p:spPr>
              <a:xfrm>
                <a:off x="4930589" y="4975416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Group 49"/>
              <p:cNvGrpSpPr/>
              <p:nvPr/>
            </p:nvGrpSpPr>
            <p:grpSpPr>
              <a:xfrm>
                <a:off x="6042210" y="4894734"/>
                <a:ext cx="788894" cy="945759"/>
                <a:chOff x="1004046" y="5378824"/>
                <a:chExt cx="788894" cy="945759"/>
              </a:xfrm>
            </p:grpSpPr>
            <p:sp>
              <p:nvSpPr>
                <p:cNvPr id="54" name="Oval 53"/>
                <p:cNvSpPr/>
                <p:nvPr/>
              </p:nvSpPr>
              <p:spPr>
                <a:xfrm>
                  <a:off x="1272989" y="5378824"/>
                  <a:ext cx="197224" cy="1972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1004046" y="5862918"/>
                  <a:ext cx="78889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smtClean="0"/>
                    <a:t>1</a:t>
                  </a:r>
                  <a:r>
                    <a:rPr lang="en-US" sz="2400" baseline="30000" dirty="0" smtClean="0"/>
                    <a:t>6</a:t>
                  </a:r>
                  <a:endParaRPr lang="en-US" sz="2400" baseline="30000" dirty="0"/>
                </a:p>
              </p:txBody>
            </p:sp>
          </p:grpSp>
          <p:cxnSp>
            <p:nvCxnSpPr>
              <p:cNvPr id="51" name="Straight Arrow Connector 50"/>
              <p:cNvCxnSpPr/>
              <p:nvPr/>
            </p:nvCxnSpPr>
            <p:spPr>
              <a:xfrm>
                <a:off x="5719483" y="4993346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6463550" y="5002311"/>
                <a:ext cx="59167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/>
              <p:cNvSpPr txBox="1"/>
              <p:nvPr/>
            </p:nvSpPr>
            <p:spPr>
              <a:xfrm>
                <a:off x="7422776" y="4643718"/>
                <a:ext cx="181087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/>
                  <a:t>...</a:t>
                </a:r>
                <a:endParaRPr lang="en-US" sz="2800" dirty="0"/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8752199" y="2515765"/>
              <a:ext cx="1456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he-IL" dirty="0"/>
                <a:t> </a:t>
              </a:r>
              <a:r>
                <a:rPr lang="en-US" sz="2800" dirty="0" smtClean="0"/>
                <a:t>x ∊ 1*</a:t>
              </a:r>
              <a:r>
                <a:rPr lang="en-US" dirty="0" smtClean="0"/>
                <a:t> </a:t>
              </a:r>
              <a:endParaRPr lang="en-US" dirty="0"/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8638450" y="1650578"/>
            <a:ext cx="1456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/>
              <a:t> </a:t>
            </a:r>
            <a:r>
              <a:rPr lang="en-US" sz="2800" dirty="0" smtClean="0"/>
              <a:t>x ∊ </a:t>
            </a:r>
            <a:r>
              <a:rPr lang="en-US" sz="2800" dirty="0" err="1"/>
              <a:t>ℕ</a:t>
            </a:r>
            <a:r>
              <a:rPr lang="en-US" sz="2800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55536" y="3882865"/>
            <a:ext cx="10621958" cy="2820816"/>
            <a:chOff x="755536" y="3882865"/>
            <a:chExt cx="10621958" cy="2820816"/>
          </a:xfrm>
        </p:grpSpPr>
        <p:grpSp>
          <p:nvGrpSpPr>
            <p:cNvPr id="117" name="Group 116"/>
            <p:cNvGrpSpPr/>
            <p:nvPr/>
          </p:nvGrpSpPr>
          <p:grpSpPr>
            <a:xfrm>
              <a:off x="1096342" y="3882865"/>
              <a:ext cx="10281152" cy="2577780"/>
              <a:chOff x="1096342" y="3882865"/>
              <a:chExt cx="10281152" cy="2577780"/>
            </a:xfrm>
          </p:grpSpPr>
          <p:grpSp>
            <p:nvGrpSpPr>
              <p:cNvPr id="116" name="Group 115"/>
              <p:cNvGrpSpPr/>
              <p:nvPr/>
            </p:nvGrpSpPr>
            <p:grpSpPr>
              <a:xfrm>
                <a:off x="1096342" y="3882865"/>
                <a:ext cx="4285128" cy="2577780"/>
                <a:chOff x="1096342" y="3882865"/>
                <a:chExt cx="4285128" cy="2577780"/>
              </a:xfrm>
            </p:grpSpPr>
            <p:sp>
              <p:nvSpPr>
                <p:cNvPr id="69" name="Oval 68"/>
                <p:cNvSpPr/>
                <p:nvPr/>
              </p:nvSpPr>
              <p:spPr>
                <a:xfrm>
                  <a:off x="2709140" y="4250856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0" name="Group 69"/>
                <p:cNvGrpSpPr/>
                <p:nvPr/>
              </p:nvGrpSpPr>
              <p:grpSpPr>
                <a:xfrm>
                  <a:off x="3479623" y="4109225"/>
                  <a:ext cx="178530" cy="454108"/>
                  <a:chOff x="8260603" y="2883253"/>
                  <a:chExt cx="198621" cy="582700"/>
                </a:xfrm>
              </p:grpSpPr>
              <p:sp>
                <p:nvSpPr>
                  <p:cNvPr id="108" name="Oval 107"/>
                  <p:cNvSpPr/>
                  <p:nvPr/>
                </p:nvSpPr>
                <p:spPr>
                  <a:xfrm>
                    <a:off x="8262000" y="2883253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9" name="Oval 108"/>
                  <p:cNvSpPr/>
                  <p:nvPr/>
                </p:nvSpPr>
                <p:spPr>
                  <a:xfrm>
                    <a:off x="8260603" y="3268730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1" name="Group 70"/>
                <p:cNvGrpSpPr/>
                <p:nvPr/>
              </p:nvGrpSpPr>
              <p:grpSpPr>
                <a:xfrm>
                  <a:off x="3479623" y="4710042"/>
                  <a:ext cx="178530" cy="454108"/>
                  <a:chOff x="8260603" y="2883253"/>
                  <a:chExt cx="198621" cy="582700"/>
                </a:xfrm>
              </p:grpSpPr>
              <p:sp>
                <p:nvSpPr>
                  <p:cNvPr id="106" name="Oval 105"/>
                  <p:cNvSpPr/>
                  <p:nvPr/>
                </p:nvSpPr>
                <p:spPr>
                  <a:xfrm>
                    <a:off x="8262000" y="2883253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Oval 106"/>
                  <p:cNvSpPr/>
                  <p:nvPr/>
                </p:nvSpPr>
                <p:spPr>
                  <a:xfrm>
                    <a:off x="8260603" y="3268730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2" name="Group 71"/>
                <p:cNvGrpSpPr/>
                <p:nvPr/>
              </p:nvGrpSpPr>
              <p:grpSpPr>
                <a:xfrm>
                  <a:off x="3479623" y="5345333"/>
                  <a:ext cx="178530" cy="454108"/>
                  <a:chOff x="8260603" y="2883253"/>
                  <a:chExt cx="198621" cy="582700"/>
                </a:xfrm>
              </p:grpSpPr>
              <p:sp>
                <p:nvSpPr>
                  <p:cNvPr id="104" name="Oval 103"/>
                  <p:cNvSpPr/>
                  <p:nvPr/>
                </p:nvSpPr>
                <p:spPr>
                  <a:xfrm>
                    <a:off x="8262000" y="2883253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Oval 104"/>
                  <p:cNvSpPr/>
                  <p:nvPr/>
                </p:nvSpPr>
                <p:spPr>
                  <a:xfrm>
                    <a:off x="8260603" y="3268730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3" name="Group 72"/>
                <p:cNvGrpSpPr/>
                <p:nvPr/>
              </p:nvGrpSpPr>
              <p:grpSpPr>
                <a:xfrm>
                  <a:off x="3479623" y="5946150"/>
                  <a:ext cx="178530" cy="454108"/>
                  <a:chOff x="8260603" y="2883253"/>
                  <a:chExt cx="198621" cy="582700"/>
                </a:xfrm>
              </p:grpSpPr>
              <p:sp>
                <p:nvSpPr>
                  <p:cNvPr id="102" name="Oval 101"/>
                  <p:cNvSpPr/>
                  <p:nvPr/>
                </p:nvSpPr>
                <p:spPr>
                  <a:xfrm>
                    <a:off x="8262000" y="2883253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3" name="Oval 102"/>
                  <p:cNvSpPr/>
                  <p:nvPr/>
                </p:nvSpPr>
                <p:spPr>
                  <a:xfrm>
                    <a:off x="8260603" y="3268730"/>
                    <a:ext cx="197224" cy="19722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74" name="Straight Arrow Connector 73"/>
                <p:cNvCxnSpPr/>
                <p:nvPr/>
              </p:nvCxnSpPr>
              <p:spPr>
                <a:xfrm flipV="1">
                  <a:off x="2860453" y="4186075"/>
                  <a:ext cx="620426" cy="8729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Arrow Connector 74"/>
                <p:cNvCxnSpPr/>
                <p:nvPr/>
              </p:nvCxnSpPr>
              <p:spPr>
                <a:xfrm>
                  <a:off x="2860453" y="4382046"/>
                  <a:ext cx="619170" cy="10942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6" name="Oval 75"/>
                <p:cNvSpPr/>
                <p:nvPr/>
              </p:nvSpPr>
              <p:spPr>
                <a:xfrm>
                  <a:off x="2703088" y="4841875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7" name="Straight Arrow Connector 76"/>
                <p:cNvCxnSpPr/>
                <p:nvPr/>
              </p:nvCxnSpPr>
              <p:spPr>
                <a:xfrm flipV="1">
                  <a:off x="2854401" y="4777094"/>
                  <a:ext cx="620426" cy="8729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Arrow Connector 77"/>
                <p:cNvCxnSpPr/>
                <p:nvPr/>
              </p:nvCxnSpPr>
              <p:spPr>
                <a:xfrm>
                  <a:off x="2854401" y="4973065"/>
                  <a:ext cx="619170" cy="10942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Oval 78"/>
                <p:cNvSpPr/>
                <p:nvPr/>
              </p:nvSpPr>
              <p:spPr>
                <a:xfrm>
                  <a:off x="2707884" y="5484908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0" name="Straight Arrow Connector 79"/>
                <p:cNvCxnSpPr/>
                <p:nvPr/>
              </p:nvCxnSpPr>
              <p:spPr>
                <a:xfrm flipV="1">
                  <a:off x="2859197" y="5420126"/>
                  <a:ext cx="620426" cy="8729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Arrow Connector 80"/>
                <p:cNvCxnSpPr/>
                <p:nvPr/>
              </p:nvCxnSpPr>
              <p:spPr>
                <a:xfrm>
                  <a:off x="2859197" y="5616098"/>
                  <a:ext cx="619170" cy="10942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2" name="Oval 81"/>
                <p:cNvSpPr/>
                <p:nvPr/>
              </p:nvSpPr>
              <p:spPr>
                <a:xfrm>
                  <a:off x="2694280" y="6086285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Arrow Connector 82"/>
                <p:cNvCxnSpPr/>
                <p:nvPr/>
              </p:nvCxnSpPr>
              <p:spPr>
                <a:xfrm flipV="1">
                  <a:off x="2845593" y="6021504"/>
                  <a:ext cx="620426" cy="8729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Arrow Connector 83"/>
                <p:cNvCxnSpPr/>
                <p:nvPr/>
              </p:nvCxnSpPr>
              <p:spPr>
                <a:xfrm>
                  <a:off x="2845593" y="6217476"/>
                  <a:ext cx="619170" cy="10942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Oval 84"/>
                <p:cNvSpPr/>
                <p:nvPr/>
              </p:nvSpPr>
              <p:spPr>
                <a:xfrm>
                  <a:off x="1912696" y="4543400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6" name="Straight Arrow Connector 85"/>
                <p:cNvCxnSpPr/>
                <p:nvPr/>
              </p:nvCxnSpPr>
              <p:spPr>
                <a:xfrm flipV="1">
                  <a:off x="2064009" y="4327706"/>
                  <a:ext cx="645131" cy="23820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Arrow Connector 86"/>
                <p:cNvCxnSpPr/>
                <p:nvPr/>
              </p:nvCxnSpPr>
              <p:spPr>
                <a:xfrm>
                  <a:off x="2064009" y="4674591"/>
                  <a:ext cx="639079" cy="24413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8" name="Oval 87"/>
                <p:cNvSpPr/>
                <p:nvPr/>
              </p:nvSpPr>
              <p:spPr>
                <a:xfrm>
                  <a:off x="1900862" y="5768245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9" name="Straight Arrow Connector 88"/>
                <p:cNvCxnSpPr/>
                <p:nvPr/>
              </p:nvCxnSpPr>
              <p:spPr>
                <a:xfrm flipV="1">
                  <a:off x="2052175" y="5552551"/>
                  <a:ext cx="645131" cy="23820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Arrow Connector 89"/>
                <p:cNvCxnSpPr/>
                <p:nvPr/>
              </p:nvCxnSpPr>
              <p:spPr>
                <a:xfrm>
                  <a:off x="2052175" y="5899436"/>
                  <a:ext cx="639079" cy="24413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Oval 90"/>
                <p:cNvSpPr/>
                <p:nvPr/>
              </p:nvSpPr>
              <p:spPr>
                <a:xfrm>
                  <a:off x="1096342" y="5176870"/>
                  <a:ext cx="177274" cy="15369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2" name="Straight Arrow Connector 91"/>
                <p:cNvCxnSpPr/>
                <p:nvPr/>
              </p:nvCxnSpPr>
              <p:spPr>
                <a:xfrm flipV="1">
                  <a:off x="1247655" y="4620250"/>
                  <a:ext cx="665041" cy="57912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>
                  <a:off x="1247655" y="5308060"/>
                  <a:ext cx="653207" cy="53703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TextBox 93"/>
                <p:cNvSpPr txBox="1"/>
                <p:nvPr/>
              </p:nvSpPr>
              <p:spPr>
                <a:xfrm>
                  <a:off x="3753772" y="3882865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3753772" y="4200678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96" name="TextBox 95"/>
                <p:cNvSpPr txBox="1"/>
                <p:nvPr/>
              </p:nvSpPr>
              <p:spPr>
                <a:xfrm>
                  <a:off x="3753772" y="4520036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753772" y="4808833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3753772" y="5126923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3648309" y="5506736"/>
                  <a:ext cx="162769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 smtClean="0"/>
                    <a:t>121</a:t>
                  </a:r>
                  <a:endParaRPr lang="en-US" sz="2400" dirty="0"/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3753772" y="5764094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753772" y="6052891"/>
                  <a:ext cx="1627698" cy="4077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 smtClean="0"/>
                    <a:t>...</a:t>
                  </a:r>
                  <a:endParaRPr lang="en-US" sz="2800" dirty="0"/>
                </a:p>
              </p:txBody>
            </p:sp>
          </p:grpSp>
          <p:sp>
            <p:nvSpPr>
              <p:cNvPr id="110" name="TextBox 109"/>
              <p:cNvSpPr txBox="1"/>
              <p:nvPr/>
            </p:nvSpPr>
            <p:spPr>
              <a:xfrm>
                <a:off x="8324735" y="4020180"/>
                <a:ext cx="305275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2800" dirty="0" smtClean="0"/>
                  <a:t>S</a:t>
                </a:r>
                <a:r>
                  <a:rPr lang="he-IL" sz="2400" dirty="0" smtClean="0"/>
                  <a:t>2</a:t>
                </a:r>
                <a:r>
                  <a:rPr lang="en-US" sz="2800" dirty="0" smtClean="0"/>
                  <a:t>S: two successors</a:t>
                </a:r>
                <a:endParaRPr lang="en-US" sz="2800" dirty="0"/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8389818" y="4870593"/>
                <a:ext cx="2415473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:r>
                  <a:rPr lang="he-IL" dirty="0"/>
                  <a:t> </a:t>
                </a:r>
                <a:r>
                  <a:rPr lang="en-US" sz="2800" dirty="0" smtClean="0"/>
                  <a:t>x ∊ {1,2}*</a:t>
                </a:r>
                <a:r>
                  <a:rPr lang="en-US" dirty="0" smtClean="0"/>
                  <a:t> </a:t>
                </a:r>
                <a:endParaRPr lang="en-US" dirty="0"/>
              </a:p>
              <a:p>
                <a:pPr marL="0" algn="r" defTabSz="914400" rtl="1" eaLnBrk="1" latinLnBrk="0" hangingPunct="1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112" name="TextBox 111"/>
            <p:cNvSpPr txBox="1"/>
            <p:nvPr/>
          </p:nvSpPr>
          <p:spPr>
            <a:xfrm>
              <a:off x="755536" y="5309979"/>
              <a:ext cx="7888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𝜀</a:t>
              </a:r>
              <a:endParaRPr lang="en-US" sz="24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388470" y="6242016"/>
              <a:ext cx="7888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/>
                <a:t>11</a:t>
              </a:r>
              <a:endParaRPr lang="en-US" sz="240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642634" y="4082475"/>
              <a:ext cx="7888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/>
                <a:t>2</a:t>
              </a:r>
              <a:endParaRPr lang="en-US" sz="2400" dirty="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1587106" y="6092575"/>
              <a:ext cx="7888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6511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5980" y="674751"/>
            <a:ext cx="110513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SnS</a:t>
            </a:r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 Monadic second order logic with n successors</a:t>
            </a:r>
          </a:p>
          <a:p>
            <a:pPr marL="1828800" lvl="3" indent="-457200">
              <a:buFontTx/>
              <a:buChar char="-"/>
            </a:pP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655981" y="4114800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3200" dirty="0" smtClean="0"/>
              <a:t>The community 1962+: let’s reduce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  <a:r>
              <a:rPr lang="en-US" sz="3200" dirty="0"/>
              <a:t>⟶ </a:t>
            </a:r>
            <a:r>
              <a:rPr lang="en-US" sz="3200" dirty="0" smtClean="0"/>
              <a:t>NB</a:t>
            </a:r>
            <a:r>
              <a:rPr lang="en-US" sz="3200" dirty="0" smtClean="0">
                <a:solidFill>
                  <a:srgbClr val="7030A0"/>
                </a:solidFill>
              </a:rPr>
              <a:t>T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5980" y="5128591"/>
            <a:ext cx="99788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NBT: Nondeterministic </a:t>
            </a:r>
            <a:r>
              <a:rPr lang="en-US" sz="3200" dirty="0" err="1" smtClean="0"/>
              <a:t>Büchi</a:t>
            </a:r>
            <a:r>
              <a:rPr lang="en-US" sz="3200" dirty="0" smtClean="0"/>
              <a:t> </a:t>
            </a:r>
            <a:r>
              <a:rPr lang="en-US" sz="3200" dirty="0">
                <a:solidFill>
                  <a:srgbClr val="7030A0"/>
                </a:solidFill>
              </a:rPr>
              <a:t>T</a:t>
            </a:r>
            <a:r>
              <a:rPr lang="en-US" sz="3200" dirty="0" smtClean="0">
                <a:solidFill>
                  <a:srgbClr val="7030A0"/>
                </a:solidFill>
              </a:rPr>
              <a:t>ree</a:t>
            </a:r>
            <a:r>
              <a:rPr lang="en-US" sz="3200" dirty="0" smtClean="0"/>
              <a:t> automata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60912" y="1603186"/>
            <a:ext cx="9702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Every non-root node in the tree {1,2}* has a single parent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945790" y="1984237"/>
            <a:ext cx="110513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8800" lvl="3" indent="-457200">
              <a:buFontTx/>
              <a:buChar char="-"/>
            </a:pPr>
            <a:endParaRPr lang="en-US" sz="3200" dirty="0"/>
          </a:p>
          <a:p>
            <a:r>
              <a:rPr lang="en-US" sz="2800" dirty="0" smtClean="0"/>
              <a:t>∀</a:t>
            </a:r>
            <a:r>
              <a:rPr lang="en-US" sz="3200" dirty="0" smtClean="0"/>
              <a:t>x (x≠</a:t>
            </a:r>
            <a:r>
              <a:rPr lang="en-US" sz="3200" dirty="0" smtClean="0">
                <a:latin typeface="+mj-lt"/>
              </a:rPr>
              <a:t>𝜀) → </a:t>
            </a:r>
            <a:r>
              <a:rPr lang="en-US" sz="2800" dirty="0"/>
              <a:t>∃</a:t>
            </a:r>
            <a:r>
              <a:rPr lang="en-US" sz="3200" dirty="0"/>
              <a:t>y </a:t>
            </a:r>
            <a:r>
              <a:rPr lang="en-US" sz="3200" dirty="0" smtClean="0">
                <a:latin typeface="+mj-lt"/>
              </a:rPr>
              <a:t>(</a:t>
            </a:r>
            <a:r>
              <a:rPr lang="en-US" sz="3200" dirty="0" smtClean="0"/>
              <a:t>x=y.1 </a:t>
            </a:r>
            <a:r>
              <a:rPr lang="en-US" sz="2400" dirty="0" smtClean="0"/>
              <a:t>∨</a:t>
            </a:r>
            <a:r>
              <a:rPr lang="en-US" sz="3200" dirty="0" smtClean="0"/>
              <a:t> x=y.2</a:t>
            </a:r>
            <a:r>
              <a:rPr lang="en-US" sz="3200" dirty="0"/>
              <a:t>) </a:t>
            </a:r>
            <a:r>
              <a:rPr lang="en-US" sz="2400" dirty="0" smtClean="0"/>
              <a:t>∧ </a:t>
            </a:r>
            <a:r>
              <a:rPr lang="en-US" sz="2800" dirty="0"/>
              <a:t>∀</a:t>
            </a:r>
            <a:r>
              <a:rPr lang="en-US" sz="3200" dirty="0" smtClean="0"/>
              <a:t>z. (</a:t>
            </a:r>
            <a:r>
              <a:rPr lang="en-US" sz="3200" dirty="0" err="1" smtClean="0"/>
              <a:t>z≠y</a:t>
            </a:r>
            <a:r>
              <a:rPr lang="en-US" sz="3200" dirty="0" smtClean="0"/>
              <a:t>) </a:t>
            </a:r>
            <a:r>
              <a:rPr lang="en-US" sz="3200" dirty="0"/>
              <a:t>→ (</a:t>
            </a:r>
            <a:r>
              <a:rPr lang="en-US" sz="3200" dirty="0" smtClean="0"/>
              <a:t>x≠z.1 </a:t>
            </a:r>
            <a:r>
              <a:rPr lang="en-US" sz="2400" dirty="0" smtClean="0"/>
              <a:t>∧</a:t>
            </a:r>
            <a:r>
              <a:rPr lang="en-US" sz="3200" dirty="0" smtClean="0"/>
              <a:t> x≠z.2</a:t>
            </a:r>
            <a:r>
              <a:rPr lang="en-US" sz="3200" dirty="0"/>
              <a:t>)                         </a:t>
            </a:r>
            <a:r>
              <a:rPr lang="en-US" sz="3200" dirty="0" smtClean="0"/>
              <a:t> 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64302" y="3314581"/>
            <a:ext cx="199939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x,y,z</a:t>
            </a:r>
            <a:r>
              <a:rPr lang="en-US" sz="2800" dirty="0"/>
              <a:t> ∊ {1,2}*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6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114" y="1291774"/>
            <a:ext cx="5660572" cy="5045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99616" y="299803"/>
            <a:ext cx="1998810" cy="85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280224" y="299803"/>
            <a:ext cx="7677585" cy="85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78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398" y="61622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Tree automata: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398" y="1567859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0</a:t>
            </a:r>
            <a:r>
              <a:rPr lang="en-US" sz="3200" dirty="0" smtClean="0"/>
              <a:t>,a)={⟨q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⟩,⟨q</a:t>
            </a:r>
            <a:r>
              <a:rPr lang="en-US" sz="3200" baseline="-25000" dirty="0" smtClean="0"/>
              <a:t>3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4</a:t>
            </a:r>
            <a:r>
              <a:rPr lang="en-US" sz="3200" dirty="0" smtClean="0"/>
              <a:t>⟩}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4630956" y="2519492"/>
            <a:ext cx="2989055" cy="4059142"/>
            <a:chOff x="6144963" y="1567860"/>
            <a:chExt cx="2989055" cy="4059142"/>
          </a:xfrm>
        </p:grpSpPr>
        <p:grpSp>
          <p:nvGrpSpPr>
            <p:cNvPr id="47" name="Group 46"/>
            <p:cNvGrpSpPr/>
            <p:nvPr/>
          </p:nvGrpSpPr>
          <p:grpSpPr>
            <a:xfrm>
              <a:off x="6260082" y="1567860"/>
              <a:ext cx="2552400" cy="1991518"/>
              <a:chOff x="6260082" y="1567860"/>
              <a:chExt cx="2552400" cy="1991518"/>
            </a:xfrm>
          </p:grpSpPr>
          <p:sp>
            <p:nvSpPr>
              <p:cNvPr id="6" name="Oval 5"/>
              <p:cNvSpPr/>
              <p:nvPr/>
            </p:nvSpPr>
            <p:spPr>
              <a:xfrm rot="5400000">
                <a:off x="8615259" y="336215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 rot="5400000">
                <a:off x="7856878" y="3355421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 rot="5400000">
                <a:off x="7031755" y="3360757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 rot="5400000">
                <a:off x="6260082" y="3345622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 rot="5400000">
                <a:off x="8239874" y="2476082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 rot="5400000" flipV="1">
                <a:off x="8202176" y="2850459"/>
                <a:ext cx="717731" cy="3056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5400000">
                <a:off x="7756624" y="2843288"/>
                <a:ext cx="710998" cy="31326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/>
              <p:cNvSpPr/>
              <p:nvPr/>
            </p:nvSpPr>
            <p:spPr>
              <a:xfrm rot="5400000">
                <a:off x="6668183" y="2462917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Arrow Connector 25"/>
              <p:cNvCxnSpPr/>
              <p:nvPr/>
            </p:nvCxnSpPr>
            <p:spPr>
              <a:xfrm rot="5400000" flipV="1">
                <a:off x="6630485" y="2837294"/>
                <a:ext cx="717731" cy="3056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rot="5400000">
                <a:off x="6184933" y="2830123"/>
                <a:ext cx="710998" cy="31326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/>
              <p:cNvSpPr/>
              <p:nvPr/>
            </p:nvSpPr>
            <p:spPr>
              <a:xfrm rot="5400000">
                <a:off x="7427021" y="156786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 rot="5400000" flipV="1">
                <a:off x="7596983" y="1734579"/>
                <a:ext cx="739881" cy="74312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6747992" y="1755004"/>
                <a:ext cx="726716" cy="68911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/>
            <p:cNvSpPr txBox="1"/>
            <p:nvPr/>
          </p:nvSpPr>
          <p:spPr>
            <a:xfrm rot="5400000">
              <a:off x="7966972" y="4459956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5400000">
              <a:off x="7114744" y="4453223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3" name="TextBox 32"/>
            <p:cNvSpPr txBox="1"/>
            <p:nvPr/>
          </p:nvSpPr>
          <p:spPr>
            <a:xfrm rot="5400000">
              <a:off x="6358587" y="4452361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5501137" y="4459957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5660175" y="2005749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>
                <a:solidFill>
                  <a:schemeClr val="accent6">
                    <a:lumMod val="75000"/>
                  </a:schemeClr>
                </a:solidFill>
              </a:rPr>
              <a:t>0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78655" y="263801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7030A0"/>
                </a:solidFill>
              </a:rPr>
              <a:t>a</a:t>
            </a:r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84281" y="2816240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491772" y="2833829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2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93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398" y="61622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Tree automata:</a:t>
            </a:r>
            <a:endParaRPr lang="en-US" sz="32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914398" y="1567859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0</a:t>
            </a:r>
            <a:r>
              <a:rPr lang="en-US" sz="3200" dirty="0" smtClean="0"/>
              <a:t>,a)={⟨q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⟩,⟨q</a:t>
            </a:r>
            <a:r>
              <a:rPr lang="en-US" sz="3200" baseline="-25000" dirty="0" smtClean="0"/>
              <a:t>3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4</a:t>
            </a:r>
            <a:r>
              <a:rPr lang="en-US" sz="3200" dirty="0" smtClean="0"/>
              <a:t>⟩}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397" y="5413512"/>
            <a:ext cx="9676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infinitely often in all paths</a:t>
            </a:r>
            <a:endParaRPr lang="en-US" sz="28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4630956" y="2519492"/>
            <a:ext cx="2989055" cy="4059142"/>
            <a:chOff x="6144963" y="1567860"/>
            <a:chExt cx="2989055" cy="4059142"/>
          </a:xfrm>
        </p:grpSpPr>
        <p:grpSp>
          <p:nvGrpSpPr>
            <p:cNvPr id="47" name="Group 46"/>
            <p:cNvGrpSpPr/>
            <p:nvPr/>
          </p:nvGrpSpPr>
          <p:grpSpPr>
            <a:xfrm>
              <a:off x="6260082" y="1567860"/>
              <a:ext cx="2552400" cy="1991518"/>
              <a:chOff x="6260082" y="1567860"/>
              <a:chExt cx="2552400" cy="1991518"/>
            </a:xfrm>
          </p:grpSpPr>
          <p:sp>
            <p:nvSpPr>
              <p:cNvPr id="6" name="Oval 5"/>
              <p:cNvSpPr/>
              <p:nvPr/>
            </p:nvSpPr>
            <p:spPr>
              <a:xfrm rot="5400000">
                <a:off x="8615259" y="3362154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 rot="5400000">
                <a:off x="7856878" y="3355421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 rot="5400000">
                <a:off x="7031755" y="3360757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 rot="5400000">
                <a:off x="6260082" y="3345622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 rot="5400000">
                <a:off x="8239874" y="2476082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 rot="5400000" flipV="1">
                <a:off x="8202176" y="2850459"/>
                <a:ext cx="717731" cy="3056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5400000">
                <a:off x="7756624" y="2843288"/>
                <a:ext cx="710998" cy="31326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/>
              <p:cNvSpPr/>
              <p:nvPr/>
            </p:nvSpPr>
            <p:spPr>
              <a:xfrm rot="5400000">
                <a:off x="6668183" y="2462917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Arrow Connector 25"/>
              <p:cNvCxnSpPr/>
              <p:nvPr/>
            </p:nvCxnSpPr>
            <p:spPr>
              <a:xfrm rot="5400000" flipV="1">
                <a:off x="6630485" y="2837294"/>
                <a:ext cx="717731" cy="3056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rot="5400000">
                <a:off x="6184933" y="2830123"/>
                <a:ext cx="710998" cy="31326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/>
              <p:cNvSpPr/>
              <p:nvPr/>
            </p:nvSpPr>
            <p:spPr>
              <a:xfrm rot="5400000">
                <a:off x="7427021" y="1567860"/>
                <a:ext cx="197224" cy="19722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 rot="5400000" flipV="1">
                <a:off x="7596983" y="1734579"/>
                <a:ext cx="739881" cy="74312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>
                <a:off x="6747992" y="1755004"/>
                <a:ext cx="726716" cy="68911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/>
            <p:cNvSpPr txBox="1"/>
            <p:nvPr/>
          </p:nvSpPr>
          <p:spPr>
            <a:xfrm rot="5400000">
              <a:off x="7966972" y="4459956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2" name="TextBox 31"/>
            <p:cNvSpPr txBox="1"/>
            <p:nvPr/>
          </p:nvSpPr>
          <p:spPr>
            <a:xfrm rot="5400000">
              <a:off x="7114744" y="4453223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3" name="TextBox 32"/>
            <p:cNvSpPr txBox="1"/>
            <p:nvPr/>
          </p:nvSpPr>
          <p:spPr>
            <a:xfrm rot="5400000">
              <a:off x="6358587" y="4452361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5501137" y="4459957"/>
              <a:ext cx="18108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...</a:t>
              </a:r>
              <a:endParaRPr lang="en-US" sz="2800" dirty="0"/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5660175" y="2005749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>
                <a:solidFill>
                  <a:schemeClr val="accent6">
                    <a:lumMod val="75000"/>
                  </a:schemeClr>
                </a:solidFill>
              </a:rPr>
              <a:t>0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78655" y="263801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7030A0"/>
                </a:solidFill>
              </a:rPr>
              <a:t>a</a:t>
            </a:r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84281" y="2816240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491772" y="2833829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55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5982" y="64935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1969: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425" y="649356"/>
            <a:ext cx="5558971" cy="56856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99616" y="479685"/>
            <a:ext cx="1264292" cy="674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08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5982" y="649356"/>
            <a:ext cx="99788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1969: Satisfiability of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  <a:r>
              <a:rPr lang="en-US" sz="3200" dirty="0"/>
              <a:t>⟶ </a:t>
            </a:r>
            <a:r>
              <a:rPr lang="en-US" sz="3200" dirty="0" err="1" smtClean="0"/>
              <a:t>nonemptiness</a:t>
            </a:r>
            <a:r>
              <a:rPr lang="en-US" sz="3200" dirty="0" smtClean="0"/>
              <a:t> of NRTs.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8877" y="1769164"/>
            <a:ext cx="99788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NRT: Nondeterministic </a:t>
            </a:r>
            <a:r>
              <a:rPr lang="en-US" sz="3200" dirty="0" smtClean="0">
                <a:solidFill>
                  <a:srgbClr val="7030A0"/>
                </a:solidFill>
              </a:rPr>
              <a:t>Rabin</a:t>
            </a:r>
            <a:r>
              <a:rPr lang="en-US" sz="3200" dirty="0" smtClean="0"/>
              <a:t> Tree automata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A stronger acceptance condition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55981" y="3596860"/>
            <a:ext cx="99788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1971: 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9577" y="3596858"/>
            <a:ext cx="1264292" cy="674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913" y="2553994"/>
            <a:ext cx="4016829" cy="412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5982" y="649356"/>
            <a:ext cx="99788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1969: Satisfiability of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  <a:r>
              <a:rPr lang="en-US" sz="3200" dirty="0"/>
              <a:t>⟶ </a:t>
            </a:r>
            <a:r>
              <a:rPr lang="en-US" sz="3200" dirty="0" err="1" smtClean="0"/>
              <a:t>nonemptiness</a:t>
            </a:r>
            <a:r>
              <a:rPr lang="en-US" sz="3200" dirty="0" smtClean="0"/>
              <a:t> of NRTs.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8877" y="1769164"/>
            <a:ext cx="99788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NRT: Nondeterministic </a:t>
            </a:r>
            <a:r>
              <a:rPr lang="en-US" sz="3200" dirty="0" smtClean="0">
                <a:solidFill>
                  <a:srgbClr val="7030A0"/>
                </a:solidFill>
              </a:rPr>
              <a:t>Rabin</a:t>
            </a:r>
            <a:r>
              <a:rPr lang="en-US" sz="3200" dirty="0" smtClean="0"/>
              <a:t> Tree automata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A stronger acceptance condition</a:t>
            </a:r>
          </a:p>
          <a:p>
            <a:pPr marL="285750" indent="-285750">
              <a:buFontTx/>
              <a:buChar char="-"/>
            </a:pP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55981" y="4241437"/>
            <a:ext cx="997888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NRT &gt; NBT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No reduction </a:t>
            </a:r>
            <a:r>
              <a:rPr lang="en-US" sz="3200" dirty="0" err="1" smtClean="0"/>
              <a:t>SnS</a:t>
            </a:r>
            <a:r>
              <a:rPr lang="en-US" sz="3200" dirty="0" smtClean="0"/>
              <a:t> </a:t>
            </a:r>
            <a:r>
              <a:rPr lang="en-US" sz="3200" dirty="0"/>
              <a:t>⟶ </a:t>
            </a:r>
            <a:r>
              <a:rPr lang="en-US" sz="3200" dirty="0" smtClean="0"/>
              <a:t>NBT 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(and I knew it since 1968) </a:t>
            </a:r>
            <a:endParaRPr lang="en-US" sz="32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913" y="2553994"/>
            <a:ext cx="4016829" cy="41237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5981" y="3596860"/>
            <a:ext cx="99788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1971: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72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6346" y="67475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So, Rabin 1971: NRT &gt; NBT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96346" y="1761434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Witness: in all paths of the tree, only finitely many 1’s.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6344" y="2658132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Proof: very complicated.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6344" y="360020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Note: this is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, for L={w: w has only finitely many 1’s}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6344" y="4641508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dirty="0"/>
              <a:t> ⊆</a:t>
            </a:r>
            <a:r>
              <a:rPr lang="en-US" sz="3200" dirty="0" err="1" smtClean="0"/>
              <a:t>Σ</a:t>
            </a:r>
            <a:r>
              <a:rPr lang="en-US" sz="3200" baseline="30000" dirty="0" smtClean="0"/>
              <a:t>𝜔</a:t>
            </a:r>
            <a:r>
              <a:rPr lang="en-US" sz="3200" dirty="0" smtClean="0"/>
              <a:t>      </a:t>
            </a:r>
            <a:r>
              <a:rPr lang="en-US" sz="3200" baseline="30000" dirty="0" smtClean="0"/>
              <a:t>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L</a:t>
            </a:r>
            <a:r>
              <a:rPr lang="en-US" sz="3200" baseline="30000" dirty="0" smtClean="0">
                <a:solidFill>
                  <a:schemeClr val="accent6">
                    <a:lumMod val="75000"/>
                  </a:schemeClr>
                </a:solidFill>
              </a:rPr>
              <a:t>∆</a:t>
            </a:r>
            <a:r>
              <a:rPr lang="en-US" sz="3200" baseline="30000" dirty="0" smtClean="0"/>
              <a:t> </a:t>
            </a:r>
            <a:r>
              <a:rPr lang="en-US" sz="3200" dirty="0"/>
              <a:t> </a:t>
            </a:r>
            <a:r>
              <a:rPr lang="en-US" sz="3200" dirty="0" smtClean="0"/>
              <a:t>: </a:t>
            </a:r>
            <a:r>
              <a:rPr lang="en-US" sz="3200" baseline="30000" dirty="0" smtClean="0"/>
              <a:t> </a:t>
            </a:r>
            <a:r>
              <a:rPr lang="en-US" sz="3200" dirty="0" err="1" smtClean="0"/>
              <a:t>Σ</a:t>
            </a:r>
            <a:r>
              <a:rPr lang="en-US" sz="3200" dirty="0" smtClean="0"/>
              <a:t>-labeled trees all whose paths are in L </a:t>
            </a:r>
          </a:p>
        </p:txBody>
      </p:sp>
    </p:spTree>
    <p:extLst>
      <p:ext uri="{BB962C8B-B14F-4D97-AF65-F5344CB8AC3E}">
        <p14:creationId xmlns:p14="http://schemas.microsoft.com/office/powerpoint/2010/main" val="108033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25 years later...   (after Rabin 1971)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171" y="310036"/>
            <a:ext cx="4325257" cy="62483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4402" y="1575977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Note (15 years later):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9272" y="2501335"/>
            <a:ext cx="5941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err="1" smtClean="0"/>
              <a:t>Vardi</a:t>
            </a:r>
            <a:r>
              <a:rPr lang="en-US" sz="3200" dirty="0" smtClean="0"/>
              <a:t> </a:t>
            </a:r>
            <a:r>
              <a:rPr lang="en-US" sz="3200" dirty="0" err="1" smtClean="0"/>
              <a:t>Wolper</a:t>
            </a:r>
            <a:r>
              <a:rPr lang="en-US" sz="3200" dirty="0" smtClean="0"/>
              <a:t> 1986:                           </a:t>
            </a:r>
          </a:p>
        </p:txBody>
      </p:sp>
      <p:sp>
        <p:nvSpPr>
          <p:cNvPr id="3" name="Rectangle 2"/>
          <p:cNvSpPr/>
          <p:nvPr/>
        </p:nvSpPr>
        <p:spPr>
          <a:xfrm>
            <a:off x="654402" y="2443397"/>
            <a:ext cx="2943237" cy="10643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25 years later...   (after Rabin 1971)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171" y="310036"/>
            <a:ext cx="4325257" cy="62483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4402" y="1575977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Note (15 years later):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9272" y="2501335"/>
            <a:ext cx="5941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err="1" smtClean="0"/>
              <a:t>Vardi</a:t>
            </a:r>
            <a:r>
              <a:rPr lang="en-US" sz="3200" dirty="0" smtClean="0"/>
              <a:t> </a:t>
            </a:r>
            <a:r>
              <a:rPr lang="en-US" sz="3200" dirty="0" err="1" smtClean="0"/>
              <a:t>Wolper</a:t>
            </a:r>
            <a:r>
              <a:rPr lang="en-US" sz="3200" dirty="0" smtClean="0"/>
              <a:t> 1986:                           A single-exponential translation LTL </a:t>
            </a:r>
            <a:r>
              <a:rPr lang="en-US" sz="3200" dirty="0"/>
              <a:t>⟶ </a:t>
            </a:r>
            <a:r>
              <a:rPr lang="en-US" sz="3200" dirty="0" smtClean="0"/>
              <a:t>NBW  👏👏👏👏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The </a:t>
            </a:r>
            <a:r>
              <a:rPr lang="en-US" sz="3200" dirty="0"/>
              <a:t>translation S1S ⟶ </a:t>
            </a:r>
            <a:r>
              <a:rPr lang="en-US" sz="3200" dirty="0" smtClean="0"/>
              <a:t>NBW is  </a:t>
            </a:r>
            <a:r>
              <a:rPr lang="en-US" sz="3200" dirty="0"/>
              <a:t>non-elementary</a:t>
            </a:r>
          </a:p>
          <a:p>
            <a:pPr marL="457200" indent="-457200">
              <a:buFontTx/>
              <a:buChar char="-"/>
            </a:pP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52120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25 years later...</a:t>
            </a:r>
            <a:r>
              <a:rPr lang="he-IL" sz="3200" dirty="0" smtClean="0"/>
              <a:t>  </a:t>
            </a:r>
            <a:r>
              <a:rPr lang="en-US" sz="3200" dirty="0" smtClean="0"/>
              <a:t>    1996: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644" y="404735"/>
            <a:ext cx="5649486" cy="5988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4754" y="2113613"/>
            <a:ext cx="52165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Kite Flying, Basic </a:t>
            </a:r>
            <a:r>
              <a:rPr lang="en-US" sz="2400" dirty="0"/>
              <a:t>Safety </a:t>
            </a:r>
            <a:r>
              <a:rPr lang="en-US" sz="2400" dirty="0" smtClean="0"/>
              <a:t>Rules: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81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25 years later...</a:t>
            </a:r>
            <a:r>
              <a:rPr lang="he-IL" sz="3200" dirty="0" smtClean="0"/>
              <a:t>  </a:t>
            </a:r>
            <a:r>
              <a:rPr lang="en-US" sz="3200" dirty="0" smtClean="0"/>
              <a:t>    1996: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644" y="404735"/>
            <a:ext cx="5649486" cy="5988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4754" y="2113613"/>
            <a:ext cx="5216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Kite Flying, Basic </a:t>
            </a:r>
            <a:r>
              <a:rPr lang="en-US" sz="2400" dirty="0"/>
              <a:t>Safety </a:t>
            </a:r>
            <a:r>
              <a:rPr lang="en-US" sz="2400" dirty="0" smtClean="0"/>
              <a:t>Rules: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Be </a:t>
            </a:r>
            <a:r>
              <a:rPr lang="en-US" sz="2400" dirty="0"/>
              <a:t>aware of the limitations of your skills and strength and do not fly anything too large for the </a:t>
            </a:r>
            <a:r>
              <a:rPr lang="en-US" sz="2400" dirty="0" smtClean="0"/>
              <a:t>conditions</a:t>
            </a:r>
            <a:r>
              <a:rPr lang="en-US" sz="2400" dirty="0"/>
              <a:t>.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rgbClr val="7030A0"/>
                </a:solidFill>
              </a:rPr>
              <a:t>Never lift your hands above your head</a:t>
            </a:r>
            <a:r>
              <a:rPr lang="en-US" sz="2400" dirty="0">
                <a:solidFill>
                  <a:srgbClr val="7030A0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98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114" y="1291774"/>
            <a:ext cx="5660572" cy="504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0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644" y="404735"/>
            <a:ext cx="5649486" cy="5988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4754" y="2113613"/>
            <a:ext cx="5216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Kite Flying, Basic </a:t>
            </a:r>
            <a:r>
              <a:rPr lang="en-US" sz="2400" dirty="0"/>
              <a:t>Safety </a:t>
            </a:r>
            <a:r>
              <a:rPr lang="en-US" sz="2400" dirty="0" smtClean="0"/>
              <a:t>Rules: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Be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aware of the limitations of your skills and strength </a:t>
            </a:r>
            <a:r>
              <a:rPr lang="en-US" sz="2400" dirty="0"/>
              <a:t>and do not fly anything too large for the </a:t>
            </a:r>
            <a:r>
              <a:rPr lang="en-US" sz="2400" dirty="0" smtClean="0"/>
              <a:t>conditions</a:t>
            </a:r>
            <a:r>
              <a:rPr lang="en-US" sz="2400" dirty="0"/>
              <a:t>.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rgbClr val="7030A0"/>
                </a:solidFill>
              </a:rPr>
              <a:t>Never lift your hands above your head</a:t>
            </a:r>
            <a:r>
              <a:rPr lang="en-US" sz="2400" dirty="0">
                <a:solidFill>
                  <a:srgbClr val="7030A0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25 years later...</a:t>
            </a:r>
            <a:r>
              <a:rPr lang="he-IL" sz="3200" dirty="0" smtClean="0"/>
              <a:t>  </a:t>
            </a:r>
            <a:r>
              <a:rPr lang="en-US" sz="3200" dirty="0" smtClean="0"/>
              <a:t>    1996:</a:t>
            </a:r>
          </a:p>
        </p:txBody>
      </p:sp>
    </p:spTree>
    <p:extLst>
      <p:ext uri="{BB962C8B-B14F-4D97-AF65-F5344CB8AC3E}">
        <p14:creationId xmlns:p14="http://schemas.microsoft.com/office/powerpoint/2010/main" val="135174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0608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Kupferman </a:t>
            </a:r>
            <a:r>
              <a:rPr lang="en-US" sz="3200" dirty="0" err="1" smtClean="0"/>
              <a:t>Safra</a:t>
            </a:r>
            <a:r>
              <a:rPr lang="en-US" sz="3200" dirty="0" smtClean="0"/>
              <a:t> </a:t>
            </a:r>
            <a:r>
              <a:rPr lang="en-US" sz="3200" dirty="0" err="1" smtClean="0"/>
              <a:t>Vardi</a:t>
            </a:r>
            <a:r>
              <a:rPr lang="en-US" sz="3200" dirty="0" smtClean="0"/>
              <a:t> 1996: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782" y="404735"/>
            <a:ext cx="3535347" cy="37475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14203" y="1663908"/>
            <a:ext cx="532150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 reminder:</a:t>
            </a:r>
          </a:p>
          <a:p>
            <a:r>
              <a:rPr lang="en-US" sz="2800" dirty="0"/>
              <a:t>L = {w : w has finitely many 1s</a:t>
            </a:r>
            <a:r>
              <a:rPr lang="en-US" sz="2800" dirty="0" smtClean="0"/>
              <a:t>}</a:t>
            </a:r>
          </a:p>
          <a:p>
            <a:r>
              <a:rPr lang="en-US" sz="2800" dirty="0" smtClean="0"/>
              <a:t> </a:t>
            </a:r>
            <a:endParaRPr lang="en-US" sz="2800" dirty="0"/>
          </a:p>
          <a:p>
            <a:r>
              <a:rPr lang="en-US" sz="2800" dirty="0" err="1" smtClean="0">
                <a:solidFill>
                  <a:schemeClr val="accent6">
                    <a:lumMod val="75000"/>
                  </a:schemeClr>
                </a:solidFill>
              </a:rPr>
              <a:t>Landweber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 69:  </a:t>
            </a:r>
            <a:r>
              <a:rPr lang="en-US" sz="2800" dirty="0" smtClean="0"/>
              <a:t>no DBW for L</a:t>
            </a:r>
          </a:p>
          <a:p>
            <a:r>
              <a:rPr lang="en-US" sz="2800" dirty="0" smtClean="0">
                <a:solidFill>
                  <a:srgbClr val="7030A0"/>
                </a:solidFill>
              </a:rPr>
              <a:t>Rabin 71:            </a:t>
            </a:r>
            <a:r>
              <a:rPr lang="en-US" sz="2800" dirty="0" smtClean="0"/>
              <a:t>no NBT for </a:t>
            </a:r>
            <a:r>
              <a:rPr lang="en-US" sz="2800" dirty="0"/>
              <a:t>L</a:t>
            </a:r>
            <a:r>
              <a:rPr lang="en-US" sz="2800" baseline="30000" dirty="0"/>
              <a:t>∆</a:t>
            </a:r>
            <a:r>
              <a:rPr lang="en-US" sz="2800" dirty="0" smtClean="0"/>
              <a:t> </a:t>
            </a:r>
          </a:p>
          <a:p>
            <a:endParaRPr lang="en-US" sz="2800" dirty="0" smtClean="0"/>
          </a:p>
          <a:p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214203" y="4972745"/>
            <a:ext cx="8142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KSV96: Rabin’s choice </a:t>
            </a:r>
            <a:r>
              <a:rPr lang="en-US" sz="2800" dirty="0"/>
              <a:t>of L</a:t>
            </a:r>
            <a:r>
              <a:rPr lang="en-US" sz="2800" baseline="30000" dirty="0"/>
              <a:t>∆</a:t>
            </a:r>
            <a:r>
              <a:rPr lang="en-US" sz="2800" dirty="0"/>
              <a:t>  </a:t>
            </a:r>
            <a:r>
              <a:rPr lang="en-US" sz="2800" dirty="0" smtClean="0"/>
              <a:t>was not</a:t>
            </a:r>
            <a:r>
              <a:rPr lang="he-IL" sz="2800" dirty="0" smtClean="0"/>
              <a:t> </a:t>
            </a:r>
            <a:r>
              <a:rPr lang="en-US" sz="2800" dirty="0" smtClean="0"/>
              <a:t>coincidental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309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4402" y="650619"/>
            <a:ext cx="11161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KSV1996: </a:t>
            </a:r>
            <a:r>
              <a:rPr lang="en-US" sz="3200" dirty="0" smtClean="0">
                <a:solidFill>
                  <a:srgbClr val="7030A0"/>
                </a:solidFill>
              </a:rPr>
              <a:t>L</a:t>
            </a:r>
            <a:r>
              <a:rPr lang="en-US" altLang="en-US" sz="3200" dirty="0" smtClean="0">
                <a:solidFill>
                  <a:srgbClr val="7030A0"/>
                </a:solidFill>
                <a:cs typeface="Times New Roman" charset="0"/>
                <a:sym typeface="Symbol" charset="2"/>
              </a:rPr>
              <a:t></a:t>
            </a:r>
            <a:r>
              <a:rPr lang="en-US" sz="3200" dirty="0" smtClean="0">
                <a:solidFill>
                  <a:srgbClr val="7030A0"/>
                </a:solidFill>
              </a:rPr>
              <a:t>NBW∖DBW </a:t>
            </a:r>
            <a:r>
              <a:rPr lang="en-US" sz="3200" dirty="0" err="1" smtClean="0">
                <a:solidFill>
                  <a:srgbClr val="7030A0"/>
                </a:solidFill>
              </a:rPr>
              <a:t>iff</a:t>
            </a:r>
            <a:r>
              <a:rPr lang="en-US" sz="3200" dirty="0" smtClean="0">
                <a:solidFill>
                  <a:srgbClr val="7030A0"/>
                </a:solidFill>
              </a:rPr>
              <a:t> L</a:t>
            </a:r>
            <a:r>
              <a:rPr lang="en-US" sz="3200" baseline="30000" dirty="0" smtClean="0">
                <a:solidFill>
                  <a:srgbClr val="7030A0"/>
                </a:solidFill>
              </a:rPr>
              <a:t>∆</a:t>
            </a:r>
            <a:r>
              <a:rPr lang="en-US" altLang="en-US" sz="3200" dirty="0" smtClean="0">
                <a:solidFill>
                  <a:srgbClr val="7030A0"/>
                </a:solidFill>
                <a:cs typeface="Times New Roman" charset="0"/>
                <a:sym typeface="Symbol" charset="2"/>
              </a:rPr>
              <a:t></a:t>
            </a:r>
            <a:r>
              <a:rPr lang="en-US" sz="3200" dirty="0" smtClean="0">
                <a:solidFill>
                  <a:srgbClr val="7030A0"/>
                </a:solidFill>
              </a:rPr>
              <a:t>NRT∖NBT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63684" y="2961391"/>
            <a:ext cx="814251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Intuition</a:t>
            </a:r>
            <a:r>
              <a:rPr lang="en-US" sz="3200" dirty="0"/>
              <a:t>: a nondeterministic </a:t>
            </a:r>
            <a:r>
              <a:rPr lang="en-US" sz="3200" dirty="0" smtClean="0"/>
              <a:t>tree automaton </a:t>
            </a:r>
            <a:r>
              <a:rPr lang="en-US" sz="3200" dirty="0"/>
              <a:t>for an L</a:t>
            </a:r>
            <a:r>
              <a:rPr lang="en-US" sz="3200" baseline="30000" dirty="0"/>
              <a:t>∆</a:t>
            </a:r>
            <a:r>
              <a:rPr lang="en-US" sz="3200" dirty="0"/>
              <a:t> language cannot really </a:t>
            </a:r>
            <a:r>
              <a:rPr lang="en-US" sz="3200" dirty="0" smtClean="0"/>
              <a:t>guess </a:t>
            </a:r>
            <a:endParaRPr lang="en-US" sz="3200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4402" y="1513617"/>
            <a:ext cx="11161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smtClean="0"/>
              <a:t>Hard </a:t>
            </a:r>
            <a:r>
              <a:rPr lang="en-US" sz="3200" dirty="0" smtClean="0"/>
              <a:t>direction: 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in NBT </a:t>
            </a:r>
            <a:r>
              <a:rPr lang="en-US" sz="3200" dirty="0"/>
              <a:t>⟶ </a:t>
            </a:r>
            <a:r>
              <a:rPr lang="en-US" sz="3200" dirty="0" smtClean="0"/>
              <a:t>L in DBW</a:t>
            </a:r>
          </a:p>
        </p:txBody>
      </p:sp>
    </p:spTree>
    <p:extLst>
      <p:ext uri="{BB962C8B-B14F-4D97-AF65-F5344CB8AC3E}">
        <p14:creationId xmlns:p14="http://schemas.microsoft.com/office/powerpoint/2010/main" val="160159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7897" y="480077"/>
            <a:ext cx="78585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Intuition: a nondeterministic tree automaton for an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</a:t>
            </a:r>
            <a:r>
              <a:rPr lang="en-US" sz="3200" dirty="0"/>
              <a:t>language </a:t>
            </a:r>
            <a:r>
              <a:rPr lang="en-US" sz="3200" dirty="0" smtClean="0"/>
              <a:t>cannot really guess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10268" y="2315901"/>
            <a:ext cx="5531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8</a:t>
            </a:r>
            <a:r>
              <a:rPr lang="en-US" sz="3200" dirty="0" smtClean="0"/>
              <a:t>,a)={⟨q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⟩,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⟨q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,q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⟩</a:t>
            </a:r>
            <a:r>
              <a:rPr lang="en-US" sz="3200" dirty="0" smtClean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30345" y="3821358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78" y="4283023"/>
            <a:ext cx="215900" cy="2032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 rot="5400000">
            <a:off x="3154257" y="477319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590462" y="440207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473382" y="2788170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1" idx="7"/>
          </p:cNvCxnSpPr>
          <p:nvPr/>
        </p:nvCxnSpPr>
        <p:spPr>
          <a:xfrm>
            <a:off x="3322598" y="4941533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 rot="5400000">
            <a:off x="3625186" y="476366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3503228" y="445957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355591" y="4407107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00757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7897" y="480077"/>
            <a:ext cx="78585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Intuition: a nondeterministic tree automaton for an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</a:t>
            </a:r>
            <a:r>
              <a:rPr lang="en-US" sz="3200" dirty="0"/>
              <a:t>language </a:t>
            </a:r>
            <a:r>
              <a:rPr lang="en-US" sz="3200" dirty="0" smtClean="0"/>
              <a:t>cannot really guess.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10268" y="2315901"/>
            <a:ext cx="5531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8</a:t>
            </a:r>
            <a:r>
              <a:rPr lang="en-US" sz="3200" dirty="0" smtClean="0"/>
              <a:t>,a)={⟨q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⟩,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⟨q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,q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⟩</a:t>
            </a:r>
            <a:r>
              <a:rPr lang="en-US" sz="3200" dirty="0" smtClean="0"/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55374" y="3462728"/>
            <a:ext cx="5122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The guess to proceed with q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 should work for both </a:t>
            </a:r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r>
              <a:rPr lang="en-US" sz="2800" dirty="0" smtClean="0"/>
              <a:t> and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30345" y="3821358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78" y="4283023"/>
            <a:ext cx="215900" cy="2032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 rot="5400000">
            <a:off x="3154257" y="477319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590462" y="440207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2473382" y="2788170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22598" y="4941533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400932" y="2805660"/>
            <a:ext cx="1798820" cy="3552669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3322598" y="2838140"/>
            <a:ext cx="999574" cy="1983473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6491" y="4871804"/>
            <a:ext cx="620919" cy="1486527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56875" y="6114209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90846" y="6101111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255374" y="4798613"/>
            <a:ext cx="593662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So a deterministic word automaton for L can have </a:t>
            </a:r>
            <a:r>
              <a:rPr lang="en-US" sz="2800" dirty="0"/>
              <a:t>𝛿(</a:t>
            </a:r>
            <a:r>
              <a:rPr lang="en-US" sz="2800" dirty="0" smtClean="0"/>
              <a:t>q</a:t>
            </a:r>
            <a:r>
              <a:rPr lang="en-US" sz="2800" baseline="-25000" dirty="0" smtClean="0"/>
              <a:t>8</a:t>
            </a:r>
            <a:r>
              <a:rPr lang="en-US" sz="2800" dirty="0" smtClean="0"/>
              <a:t>,a)=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800" dirty="0" smtClean="0"/>
          </a:p>
          <a:p>
            <a:pPr marL="457200" indent="-457200">
              <a:buFontTx/>
              <a:buChar char="-"/>
            </a:pP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 rot="5400000">
            <a:off x="3625186" y="476366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3503228" y="445957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255374" y="6085063"/>
            <a:ext cx="201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- almost</a:t>
            </a:r>
            <a:r>
              <a:rPr lang="en-US" sz="2800" dirty="0" smtClean="0"/>
              <a:t>...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4436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2" grpId="0"/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7897" y="480077"/>
            <a:ext cx="78585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Intuition: a nondeterministic tree automaton for an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</a:t>
            </a:r>
            <a:r>
              <a:rPr lang="en-US" sz="3200" dirty="0"/>
              <a:t>language </a:t>
            </a:r>
            <a:r>
              <a:rPr lang="en-US" sz="3200" dirty="0" smtClean="0"/>
              <a:t>cannot really guess.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10268" y="2315901"/>
            <a:ext cx="5531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8</a:t>
            </a:r>
            <a:r>
              <a:rPr lang="en-US" sz="3200" dirty="0" smtClean="0"/>
              <a:t>,a)={⟨q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⟩,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⟨q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,q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⟩</a:t>
            </a:r>
            <a:r>
              <a:rPr lang="en-US" sz="3200" dirty="0" smtClean="0"/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30345" y="3821358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78" y="4283023"/>
            <a:ext cx="215900" cy="2032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 rot="5400000">
            <a:off x="3154257" y="477319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590462" y="440207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2473382" y="2788170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22598" y="4941533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400932" y="2805660"/>
            <a:ext cx="1798820" cy="3552669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3322598" y="2838140"/>
            <a:ext cx="999574" cy="1983473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6491" y="4871804"/>
            <a:ext cx="620919" cy="1486527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56875" y="6114209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90846" y="6101111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 rot="5400000">
            <a:off x="3625186" y="476366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3503228" y="445957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040947" y="3247138"/>
            <a:ext cx="620919" cy="14865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077530" y="4247085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463" y="4708750"/>
            <a:ext cx="215900" cy="203200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 rot="5400000">
            <a:off x="4401442" y="519891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837647" y="4827804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 rot="5400000">
            <a:off x="4872371" y="518938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4750413" y="4885300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4482067" y="490146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55374" y="3462728"/>
            <a:ext cx="5122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The guess to proceed with q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 should work for both </a:t>
            </a:r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r>
              <a:rPr lang="en-US" sz="2800" dirty="0" smtClean="0"/>
              <a:t> and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255374" y="4798613"/>
            <a:ext cx="593662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So a deterministic word automaton for L can have </a:t>
            </a:r>
            <a:r>
              <a:rPr lang="en-US" sz="2800" dirty="0"/>
              <a:t>𝛿(</a:t>
            </a:r>
            <a:r>
              <a:rPr lang="en-US" sz="2800" dirty="0" smtClean="0"/>
              <a:t>q</a:t>
            </a:r>
            <a:r>
              <a:rPr lang="en-US" sz="2800" baseline="-25000" dirty="0" smtClean="0"/>
              <a:t>8</a:t>
            </a:r>
            <a:r>
              <a:rPr lang="en-US" sz="2800" dirty="0" smtClean="0"/>
              <a:t>,a)=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800" dirty="0" smtClean="0"/>
          </a:p>
          <a:p>
            <a:pPr marL="457200" indent="-457200">
              <a:buFontTx/>
              <a:buChar char="-"/>
            </a:pP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255374" y="6070073"/>
            <a:ext cx="5122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almost...  perhaps 𝛿</a:t>
            </a:r>
            <a:r>
              <a:rPr lang="en-US" sz="2800" dirty="0"/>
              <a:t>(q</a:t>
            </a:r>
            <a:r>
              <a:rPr lang="en-US" sz="2800" baseline="-25000" dirty="0"/>
              <a:t>8</a:t>
            </a:r>
            <a:r>
              <a:rPr lang="en-US" sz="2800" dirty="0"/>
              <a:t>,a)=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1 </a:t>
            </a:r>
            <a:r>
              <a:rPr lang="en-US" sz="2800" dirty="0" smtClean="0"/>
              <a:t>?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885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80660" y="760200"/>
            <a:ext cx="1092105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Kupferman </a:t>
            </a:r>
            <a:r>
              <a:rPr lang="en-US" sz="3200" dirty="0" err="1" smtClean="0"/>
              <a:t>Safra</a:t>
            </a:r>
            <a:r>
              <a:rPr lang="en-US" sz="3200" dirty="0" smtClean="0"/>
              <a:t> </a:t>
            </a:r>
            <a:r>
              <a:rPr lang="en-US" sz="3200" dirty="0" err="1" smtClean="0"/>
              <a:t>Vardi</a:t>
            </a:r>
            <a:r>
              <a:rPr lang="en-US" sz="3200" dirty="0" smtClean="0"/>
              <a:t> 1996: </a:t>
            </a:r>
          </a:p>
          <a:p>
            <a:r>
              <a:rPr lang="en-US" sz="3200" dirty="0" smtClean="0"/>
              <a:t>NBT for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with state space Q  </a:t>
            </a:r>
            <a:r>
              <a:rPr lang="en-US" sz="3200" dirty="0"/>
              <a:t>⟶ </a:t>
            </a:r>
            <a:r>
              <a:rPr lang="en-US" sz="3200" dirty="0" smtClean="0"/>
              <a:t>DBW for L with state space 2</a:t>
            </a:r>
            <a:r>
              <a:rPr lang="en-US" sz="3200" baseline="30000" dirty="0" smtClean="0"/>
              <a:t>Q</a:t>
            </a:r>
            <a:r>
              <a:rPr lang="en-US" sz="3200" dirty="0" smtClean="0"/>
              <a:t> </a:t>
            </a:r>
          </a:p>
          <a:p>
            <a:r>
              <a:rPr lang="en-US" sz="3200" dirty="0" smtClean="0"/>
              <a:t>(almost the subset construction).</a:t>
            </a:r>
          </a:p>
          <a:p>
            <a:endParaRPr lang="en-US" sz="32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980660" y="3108417"/>
            <a:ext cx="7527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/>
              <a:t>Niwinski</a:t>
            </a:r>
            <a:r>
              <a:rPr lang="en-US" sz="3200" dirty="0"/>
              <a:t> </a:t>
            </a:r>
            <a:r>
              <a:rPr lang="en-US" sz="3200" dirty="0" err="1" smtClean="0"/>
              <a:t>Walukiewicz</a:t>
            </a:r>
            <a:r>
              <a:rPr lang="en-US" sz="3200" dirty="0" smtClean="0"/>
              <a:t> 1998: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187" y="2688692"/>
            <a:ext cx="5415958" cy="3626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80660" y="3063525"/>
            <a:ext cx="3763617" cy="674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0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80660" y="760200"/>
            <a:ext cx="1092105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Kupferman </a:t>
            </a:r>
            <a:r>
              <a:rPr lang="en-US" sz="3200" dirty="0" err="1" smtClean="0"/>
              <a:t>Safra</a:t>
            </a:r>
            <a:r>
              <a:rPr lang="en-US" sz="3200" dirty="0" smtClean="0"/>
              <a:t> </a:t>
            </a:r>
            <a:r>
              <a:rPr lang="en-US" sz="3200" dirty="0" err="1" smtClean="0"/>
              <a:t>Vardi</a:t>
            </a:r>
            <a:r>
              <a:rPr lang="en-US" sz="3200" dirty="0" smtClean="0"/>
              <a:t> 1996: </a:t>
            </a:r>
          </a:p>
          <a:p>
            <a:r>
              <a:rPr lang="en-US" sz="3200" dirty="0" smtClean="0"/>
              <a:t>NBT for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with state space Q  </a:t>
            </a:r>
            <a:r>
              <a:rPr lang="en-US" sz="3200" dirty="0"/>
              <a:t>⟶ </a:t>
            </a:r>
            <a:r>
              <a:rPr lang="en-US" sz="3200" dirty="0" smtClean="0"/>
              <a:t>DBW for L with state space 2</a:t>
            </a:r>
            <a:r>
              <a:rPr lang="en-US" sz="3200" baseline="30000" dirty="0" smtClean="0"/>
              <a:t>Q</a:t>
            </a:r>
            <a:r>
              <a:rPr lang="en-US" sz="3200" dirty="0" smtClean="0"/>
              <a:t> </a:t>
            </a:r>
          </a:p>
          <a:p>
            <a:r>
              <a:rPr lang="en-US" sz="3200" dirty="0" smtClean="0"/>
              <a:t>(almost the subset construction).</a:t>
            </a:r>
          </a:p>
          <a:p>
            <a:endParaRPr lang="en-US" sz="32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980660" y="3108417"/>
            <a:ext cx="7527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/>
              <a:t>Niwinski</a:t>
            </a:r>
            <a:r>
              <a:rPr lang="en-US" sz="3200" dirty="0"/>
              <a:t> </a:t>
            </a:r>
            <a:r>
              <a:rPr lang="en-US" sz="3200" dirty="0" err="1" smtClean="0"/>
              <a:t>Walukiewicz</a:t>
            </a:r>
            <a:r>
              <a:rPr lang="en-US" sz="3200" dirty="0" smtClean="0"/>
              <a:t> 1998: </a:t>
            </a:r>
          </a:p>
          <a:p>
            <a:r>
              <a:rPr lang="en-US" sz="3200" dirty="0" smtClean="0"/>
              <a:t>N</a:t>
            </a:r>
            <a:r>
              <a:rPr lang="en-US" sz="3200" dirty="0" smtClean="0">
                <a:solidFill>
                  <a:srgbClr val="7030A0"/>
                </a:solidFill>
              </a:rPr>
              <a:t>X</a:t>
            </a:r>
            <a:r>
              <a:rPr lang="en-US" sz="3200" dirty="0" smtClean="0"/>
              <a:t>T for L</a:t>
            </a:r>
            <a:r>
              <a:rPr lang="en-US" sz="3200" baseline="30000" dirty="0" smtClean="0"/>
              <a:t>∆</a:t>
            </a:r>
            <a:r>
              <a:rPr lang="en-US" sz="3200" dirty="0" smtClean="0"/>
              <a:t>   </a:t>
            </a:r>
            <a:r>
              <a:rPr lang="en-US" sz="3200" dirty="0"/>
              <a:t>⟶ </a:t>
            </a:r>
            <a:r>
              <a:rPr lang="en-US" sz="3200" dirty="0" smtClean="0"/>
              <a:t>D</a:t>
            </a:r>
            <a:r>
              <a:rPr lang="en-US" sz="3200" dirty="0" smtClean="0">
                <a:solidFill>
                  <a:srgbClr val="7030A0"/>
                </a:solidFill>
              </a:rPr>
              <a:t>X</a:t>
            </a:r>
            <a:r>
              <a:rPr lang="en-US" sz="3200" dirty="0" smtClean="0"/>
              <a:t>W for L </a:t>
            </a:r>
          </a:p>
        </p:txBody>
      </p:sp>
      <p:sp>
        <p:nvSpPr>
          <p:cNvPr id="6" name="Rectangle 5"/>
          <p:cNvSpPr/>
          <p:nvPr/>
        </p:nvSpPr>
        <p:spPr>
          <a:xfrm>
            <a:off x="980660" y="4998011"/>
            <a:ext cx="7527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- No extra expressive power</a:t>
            </a:r>
          </a:p>
          <a:p>
            <a:r>
              <a:rPr lang="en-US" sz="3200" dirty="0" smtClean="0"/>
              <a:t>- What about succinctness?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187" y="2688692"/>
            <a:ext cx="5415958" cy="362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0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6566" y="365753"/>
            <a:ext cx="7527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2000+: </a:t>
            </a:r>
            <a:r>
              <a:rPr lang="en-US" sz="3200" dirty="0" smtClean="0">
                <a:solidFill>
                  <a:srgbClr val="7030A0"/>
                </a:solidFill>
              </a:rPr>
              <a:t>shift:</a:t>
            </a:r>
            <a:r>
              <a:rPr lang="en-US" sz="3200" dirty="0" smtClean="0"/>
              <a:t> tree automata ⟶ games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029" y="1582645"/>
            <a:ext cx="5308601" cy="491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9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80660" y="760200"/>
            <a:ext cx="109964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2000+: Shift: tree automata </a:t>
            </a:r>
            <a:r>
              <a:rPr lang="en-US" sz="3200" dirty="0"/>
              <a:t>⟶ </a:t>
            </a:r>
            <a:r>
              <a:rPr lang="en-US" sz="3200" dirty="0" smtClean="0"/>
              <a:t>games</a:t>
            </a:r>
          </a:p>
          <a:p>
            <a:r>
              <a:rPr lang="en-US" sz="3200" dirty="0"/>
              <a:t>M</a:t>
            </a:r>
            <a:r>
              <a:rPr lang="en-US" sz="3200" dirty="0" smtClean="0"/>
              <a:t>ain application: synthesis of reactive systems </a:t>
            </a:r>
            <a:r>
              <a:rPr lang="en-US" sz="2800" dirty="0" smtClean="0"/>
              <a:t>[</a:t>
            </a:r>
            <a:r>
              <a:rPr lang="en-US" sz="2800" dirty="0" err="1" smtClean="0"/>
              <a:t>Pnueli</a:t>
            </a:r>
            <a:r>
              <a:rPr lang="en-US" sz="2800" dirty="0" smtClean="0"/>
              <a:t> </a:t>
            </a:r>
            <a:r>
              <a:rPr lang="en-US" sz="2800" dirty="0" err="1" smtClean="0"/>
              <a:t>Rozner</a:t>
            </a:r>
            <a:r>
              <a:rPr lang="en-US" sz="2800" dirty="0" smtClean="0"/>
              <a:t> 1988]</a:t>
            </a:r>
          </a:p>
        </p:txBody>
      </p:sp>
      <p:sp>
        <p:nvSpPr>
          <p:cNvPr id="4" name="Rectangle 3"/>
          <p:cNvSpPr/>
          <p:nvPr/>
        </p:nvSpPr>
        <p:spPr>
          <a:xfrm>
            <a:off x="980660" y="2088257"/>
            <a:ext cx="10456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A specification </a:t>
            </a:r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dirty="0"/>
              <a:t> </a:t>
            </a:r>
            <a:r>
              <a:rPr lang="en-US" sz="3200" dirty="0" smtClean="0"/>
              <a:t>⊆(2</a:t>
            </a:r>
            <a:r>
              <a:rPr lang="en-US" sz="3200" baseline="30000" dirty="0" smtClean="0"/>
              <a:t>I∪O</a:t>
            </a:r>
            <a:r>
              <a:rPr lang="en-US" sz="3200" dirty="0" smtClean="0"/>
              <a:t>)</a:t>
            </a:r>
            <a:r>
              <a:rPr lang="en-US" sz="3200" baseline="30000" dirty="0" smtClean="0"/>
              <a:t>𝜔 </a:t>
            </a:r>
          </a:p>
          <a:p>
            <a:r>
              <a:rPr lang="en-US" sz="3200" dirty="0" smtClean="0"/>
              <a:t>   </a:t>
            </a:r>
            <a:r>
              <a:rPr lang="en-US" sz="3200" baseline="30000" dirty="0" smtClean="0"/>
              <a:t> </a:t>
            </a:r>
            <a:endParaRPr lang="en-US" sz="3200" dirty="0"/>
          </a:p>
          <a:p>
            <a:r>
              <a:rPr lang="en-US" sz="3200" dirty="0" smtClean="0">
                <a:solidFill>
                  <a:srgbClr val="7030A0"/>
                </a:solidFill>
              </a:rPr>
              <a:t>Story 1: </a:t>
            </a:r>
            <a:r>
              <a:rPr lang="en-US" sz="3200" dirty="0" smtClean="0"/>
              <a:t>label by letters in 2</a:t>
            </a:r>
            <a:r>
              <a:rPr lang="en-US" sz="3200" baseline="30000" dirty="0" smtClean="0"/>
              <a:t>O</a:t>
            </a:r>
            <a:r>
              <a:rPr lang="en-US" sz="3200" dirty="0" smtClean="0"/>
              <a:t> a tree with directions in 2</a:t>
            </a:r>
            <a:r>
              <a:rPr lang="en-US" sz="3200" baseline="30000" dirty="0" smtClean="0"/>
              <a:t>I</a:t>
            </a:r>
            <a:r>
              <a:rPr lang="en-US" sz="3200" dirty="0" smtClean="0"/>
              <a:t>: branches correspond to inputs, labels to outputs</a:t>
            </a:r>
            <a:r>
              <a:rPr lang="en-US" sz="3200" dirty="0"/>
              <a:t> </a:t>
            </a:r>
            <a:r>
              <a:rPr lang="en-US" sz="3200" dirty="0" smtClean="0"/>
              <a:t>⟶ </a:t>
            </a:r>
            <a:r>
              <a:rPr lang="en-US" sz="3200" dirty="0" err="1" smtClean="0"/>
              <a:t>nonemtiness</a:t>
            </a:r>
            <a:r>
              <a:rPr lang="en-US" sz="3200" dirty="0" smtClean="0"/>
              <a:t> of a tree automaton for L</a:t>
            </a:r>
            <a:r>
              <a:rPr lang="en-US" sz="3200" baseline="30000" dirty="0" smtClean="0"/>
              <a:t>∆ </a:t>
            </a:r>
            <a:r>
              <a:rPr lang="en-US" sz="3200" dirty="0" smtClean="0"/>
              <a:t> </a:t>
            </a:r>
          </a:p>
          <a:p>
            <a:endParaRPr lang="en-US" sz="3200" dirty="0" smtClean="0"/>
          </a:p>
          <a:p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Story 2: </a:t>
            </a:r>
            <a:r>
              <a:rPr lang="en-US" sz="3200" dirty="0" smtClean="0"/>
              <a:t>find a winning strategy in a game played on a deterministic automaton for L: environment chooses actions </a:t>
            </a:r>
            <a:r>
              <a:rPr lang="en-US" sz="3200" dirty="0"/>
              <a:t>in </a:t>
            </a:r>
            <a:r>
              <a:rPr lang="en-US" sz="3200" dirty="0" smtClean="0"/>
              <a:t>2</a:t>
            </a:r>
            <a:r>
              <a:rPr lang="en-US" sz="3200" baseline="30000" dirty="0" smtClean="0"/>
              <a:t>I</a:t>
            </a:r>
            <a:r>
              <a:rPr lang="en-US" sz="3200" dirty="0" smtClean="0"/>
              <a:t>,</a:t>
            </a:r>
            <a:r>
              <a:rPr lang="en-US" sz="3200" baseline="30000" dirty="0" smtClean="0"/>
              <a:t> </a:t>
            </a:r>
            <a:r>
              <a:rPr lang="en-US" sz="3200" dirty="0" smtClean="0"/>
              <a:t>system responds with </a:t>
            </a:r>
            <a:r>
              <a:rPr lang="en-US" sz="3200" dirty="0"/>
              <a:t>actions in </a:t>
            </a:r>
            <a:r>
              <a:rPr lang="en-US" sz="3200" dirty="0" smtClean="0"/>
              <a:t>2</a:t>
            </a:r>
            <a:r>
              <a:rPr lang="en-US" sz="3200" baseline="30000" dirty="0" smtClean="0"/>
              <a:t>I </a:t>
            </a:r>
            <a:r>
              <a:rPr lang="en-US" sz="3200" dirty="0" smtClean="0"/>
              <a:t>⟶ game solving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2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6" y="1291774"/>
            <a:ext cx="7409929" cy="513345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299013" y="2277037"/>
            <a:ext cx="1219200" cy="37651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5436" y="3039037"/>
            <a:ext cx="1219200" cy="37651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35742" y="5262285"/>
            <a:ext cx="1219200" cy="37651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9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398" y="61622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Henzinger</a:t>
            </a:r>
            <a:r>
              <a:rPr lang="en-US" sz="3200" dirty="0" smtClean="0"/>
              <a:t> </a:t>
            </a:r>
            <a:r>
              <a:rPr lang="en-US" sz="3200" dirty="0" err="1" smtClean="0"/>
              <a:t>Piterman</a:t>
            </a:r>
            <a:r>
              <a:rPr lang="en-US" sz="3200" dirty="0" smtClean="0"/>
              <a:t> 2006: good for games (</a:t>
            </a:r>
            <a:r>
              <a:rPr lang="en-US" sz="3200" dirty="0"/>
              <a:t>GFG) automata</a:t>
            </a:r>
            <a:endParaRPr lang="en-US" sz="3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2" b="13627"/>
          <a:stretch/>
        </p:blipFill>
        <p:spPr>
          <a:xfrm>
            <a:off x="2317905" y="1828800"/>
            <a:ext cx="7171872" cy="4368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5926" y="571334"/>
            <a:ext cx="3763617" cy="674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27807" y="571334"/>
            <a:ext cx="5565478" cy="674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1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398" y="616226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Henzinger</a:t>
            </a:r>
            <a:r>
              <a:rPr lang="en-US" sz="3200" dirty="0" smtClean="0"/>
              <a:t> </a:t>
            </a:r>
            <a:r>
              <a:rPr lang="en-US" sz="3200" dirty="0" err="1" smtClean="0"/>
              <a:t>Piterman</a:t>
            </a:r>
            <a:r>
              <a:rPr lang="en-US" sz="3200" dirty="0" smtClean="0"/>
              <a:t> 2006: good for </a:t>
            </a:r>
            <a:r>
              <a:rPr lang="en-US" sz="3200" smtClean="0"/>
              <a:t>games (GFG) automata </a:t>
            </a:r>
            <a:endParaRPr lang="en-US" sz="32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914398" y="1316911"/>
            <a:ext cx="9978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Intuitively: good for games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398" y="2056651"/>
            <a:ext cx="1039223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Formally: A=⟨Σ,Q,Q</a:t>
            </a:r>
            <a:r>
              <a:rPr lang="en-US" sz="3200" baseline="-25000" dirty="0" smtClean="0"/>
              <a:t>0</a:t>
            </a:r>
            <a:r>
              <a:rPr lang="en-US" sz="3200" dirty="0" smtClean="0"/>
              <a:t>,𝛿,𝛼⟩ is GFG if there is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f: </a:t>
            </a:r>
            <a:r>
              <a:rPr lang="en-US" sz="3200" dirty="0" err="1" smtClean="0">
                <a:solidFill>
                  <a:schemeClr val="accent6">
                    <a:lumMod val="75000"/>
                  </a:schemeClr>
                </a:solidFill>
              </a:rPr>
              <a:t>Σ</a:t>
            </a:r>
            <a:r>
              <a:rPr lang="en-US" sz="3200" baseline="30000" dirty="0" smtClean="0">
                <a:solidFill>
                  <a:schemeClr val="accent6">
                    <a:lumMod val="75000"/>
                  </a:schemeClr>
                </a:solidFill>
              </a:rPr>
              <a:t>*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 → Q</a:t>
            </a:r>
            <a:r>
              <a:rPr lang="en-US" sz="3200" dirty="0" smtClean="0"/>
              <a:t> such that</a:t>
            </a:r>
          </a:p>
          <a:p>
            <a:r>
              <a:rPr lang="en-US" sz="3200" dirty="0" smtClean="0"/>
              <a:t>-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f(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𝜀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)</a:t>
            </a:r>
            <a:r>
              <a:rPr lang="en-US" altLang="en-US" sz="3200" dirty="0">
                <a:solidFill>
                  <a:schemeClr val="accent6">
                    <a:lumMod val="75000"/>
                  </a:schemeClr>
                </a:solidFill>
                <a:cs typeface="Times New Roman" charset="0"/>
                <a:sym typeface="Symbol" charset="2"/>
              </a:rPr>
              <a:t>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3200" baseline="-25000" dirty="0" smtClean="0">
                <a:solidFill>
                  <a:schemeClr val="accent6">
                    <a:lumMod val="75000"/>
                  </a:schemeClr>
                </a:solidFill>
              </a:rPr>
              <a:t>0</a:t>
            </a:r>
          </a:p>
          <a:p>
            <a:r>
              <a:rPr lang="en-US" sz="3200" dirty="0" smtClean="0"/>
              <a:t>- for all </a:t>
            </a:r>
            <a:r>
              <a:rPr lang="en-US" sz="3200" dirty="0" err="1" smtClean="0"/>
              <a:t>w</a:t>
            </a:r>
            <a:r>
              <a:rPr lang="en-US" altLang="en-US" sz="3200" dirty="0" err="1" smtClean="0">
                <a:cs typeface="Times New Roman" charset="0"/>
                <a:sym typeface="Symbol" charset="2"/>
              </a:rPr>
              <a:t></a:t>
            </a:r>
            <a:r>
              <a:rPr lang="en-US" sz="3200" dirty="0" err="1" smtClean="0"/>
              <a:t>Σ</a:t>
            </a:r>
            <a:r>
              <a:rPr lang="en-US" sz="3200" dirty="0" smtClean="0"/>
              <a:t>* and 𝜎</a:t>
            </a:r>
            <a:r>
              <a:rPr lang="en-US" altLang="en-US" sz="3200" dirty="0">
                <a:cs typeface="Times New Roman" charset="0"/>
                <a:sym typeface="Symbol" charset="2"/>
              </a:rPr>
              <a:t></a:t>
            </a:r>
            <a:r>
              <a:rPr lang="en-US" sz="3200" dirty="0" err="1" smtClean="0"/>
              <a:t>Σ</a:t>
            </a:r>
            <a:r>
              <a:rPr lang="en-US" sz="3200" dirty="0"/>
              <a:t>, </a:t>
            </a:r>
            <a:r>
              <a:rPr lang="en-US" sz="3200" dirty="0" smtClean="0"/>
              <a:t>we have </a:t>
            </a:r>
            <a:r>
              <a:rPr lang="en-US" sz="3200" dirty="0"/>
              <a:t>that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f(w⋅𝜎)</a:t>
            </a:r>
            <a:r>
              <a:rPr lang="en-US" altLang="en-US" sz="3200" dirty="0" smtClean="0">
                <a:solidFill>
                  <a:schemeClr val="accent6">
                    <a:lumMod val="75000"/>
                  </a:schemeClr>
                </a:solidFill>
                <a:cs typeface="Times New Roman" charset="0"/>
                <a:sym typeface="Symbol" charset="2"/>
              </a:rPr>
              <a:t>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𝛿(f(w),𝜎) </a:t>
            </a:r>
          </a:p>
          <a:p>
            <a:r>
              <a:rPr lang="en-US" sz="3200" dirty="0" smtClean="0"/>
              <a:t>- for </a:t>
            </a:r>
            <a:r>
              <a:rPr lang="en-US" sz="3200" dirty="0"/>
              <a:t>all </a:t>
            </a:r>
            <a:r>
              <a:rPr lang="en-US" sz="3200" dirty="0" err="1" smtClean="0"/>
              <a:t>w</a:t>
            </a:r>
            <a:r>
              <a:rPr lang="en-US" altLang="en-US" sz="3200" dirty="0" err="1">
                <a:cs typeface="Times New Roman" charset="0"/>
                <a:sym typeface="Symbol" charset="2"/>
              </a:rPr>
              <a:t></a:t>
            </a:r>
            <a:r>
              <a:rPr lang="en-US" sz="3200" dirty="0" err="1" smtClean="0"/>
              <a:t>Σ</a:t>
            </a:r>
            <a:r>
              <a:rPr lang="en-US" sz="3200" baseline="30000" dirty="0" smtClean="0"/>
              <a:t>𝜔</a:t>
            </a:r>
            <a:r>
              <a:rPr lang="en-US" sz="3200" dirty="0" smtClean="0"/>
              <a:t>, if </a:t>
            </a:r>
            <a:r>
              <a:rPr lang="en-US" sz="3200" dirty="0" err="1" smtClean="0"/>
              <a:t>w</a:t>
            </a:r>
            <a:r>
              <a:rPr lang="en-US" altLang="en-US" sz="3200" dirty="0" err="1">
                <a:cs typeface="Times New Roman" charset="0"/>
                <a:sym typeface="Symbol" charset="2"/>
              </a:rPr>
              <a:t></a:t>
            </a:r>
            <a:r>
              <a:rPr lang="en-US" sz="3200" dirty="0" err="1" smtClean="0"/>
              <a:t>L</a:t>
            </a:r>
            <a:r>
              <a:rPr lang="en-US" sz="3200" dirty="0" smtClean="0"/>
              <a:t>(A), then f(w) is accepting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1712" y="5781034"/>
            <a:ext cx="112776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r>
              <a:rPr lang="en-US" sz="3200" dirty="0" smtClean="0"/>
              <a:t>esolves nondeterminism in a way that only depends on the past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27082" y="4377128"/>
            <a:ext cx="7460347" cy="914400"/>
            <a:chOff x="2627082" y="4377128"/>
            <a:chExt cx="7460347" cy="914400"/>
          </a:xfrm>
        </p:grpSpPr>
        <p:sp>
          <p:nvSpPr>
            <p:cNvPr id="6" name="TextBox 5"/>
            <p:cNvSpPr txBox="1"/>
            <p:nvPr/>
          </p:nvSpPr>
          <p:spPr>
            <a:xfrm>
              <a:off x="2627082" y="4507525"/>
              <a:ext cx="74603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f(w)=f</a:t>
              </a:r>
              <a:r>
                <a:rPr lang="en-US" sz="3200" dirty="0"/>
                <a:t>(𝜀</a:t>
              </a:r>
              <a:r>
                <a:rPr lang="en-US" sz="3200" dirty="0" smtClean="0"/>
                <a:t>).f(𝜎</a:t>
              </a:r>
              <a:r>
                <a:rPr lang="en-US" sz="3200" baseline="-25000" dirty="0" smtClean="0"/>
                <a:t>1</a:t>
              </a:r>
              <a:r>
                <a:rPr lang="en-US" sz="3200" dirty="0" smtClean="0"/>
                <a:t>).</a:t>
              </a:r>
              <a:r>
                <a:rPr lang="en-US" sz="3200" dirty="0"/>
                <a:t>f(𝜎</a:t>
              </a:r>
              <a:r>
                <a:rPr lang="en-US" sz="3200" baseline="-25000" dirty="0"/>
                <a:t>1</a:t>
              </a:r>
              <a:r>
                <a:rPr lang="en-US" sz="3200" dirty="0" smtClean="0"/>
                <a:t>𝜎</a:t>
              </a:r>
              <a:r>
                <a:rPr lang="en-US" sz="3200" baseline="-25000" dirty="0" smtClean="0"/>
                <a:t>2</a:t>
              </a:r>
              <a:r>
                <a:rPr lang="en-US" sz="3200" dirty="0" smtClean="0"/>
                <a:t>). </a:t>
              </a:r>
              <a:r>
                <a:rPr lang="en-US" sz="3200" dirty="0"/>
                <a:t>f(𝜎</a:t>
              </a:r>
              <a:r>
                <a:rPr lang="en-US" sz="3200" baseline="-25000" dirty="0"/>
                <a:t>1</a:t>
              </a:r>
              <a:r>
                <a:rPr lang="en-US" sz="3200" dirty="0"/>
                <a:t>𝜎</a:t>
              </a:r>
              <a:r>
                <a:rPr lang="en-US" sz="3200" baseline="-25000" dirty="0"/>
                <a:t>2</a:t>
              </a:r>
              <a:r>
                <a:rPr lang="en-US" sz="3200" dirty="0" smtClean="0"/>
                <a:t>𝜎</a:t>
              </a:r>
              <a:r>
                <a:rPr lang="en-US" sz="3200" baseline="-25000" dirty="0" smtClean="0"/>
                <a:t>3</a:t>
              </a:r>
              <a:r>
                <a:rPr lang="en-US" sz="3200" dirty="0" smtClean="0"/>
                <a:t>)....</a:t>
              </a:r>
            </a:p>
          </p:txBody>
        </p:sp>
        <p:sp>
          <p:nvSpPr>
            <p:cNvPr id="4" name="Rounded Rectangular Callout 3"/>
            <p:cNvSpPr/>
            <p:nvPr/>
          </p:nvSpPr>
          <p:spPr>
            <a:xfrm>
              <a:off x="3342807" y="4377128"/>
              <a:ext cx="5936104" cy="914400"/>
            </a:xfrm>
            <a:prstGeom prst="wedgeRoundRectCallout">
              <a:avLst>
                <a:gd name="adj1" fmla="val 1389"/>
                <a:gd name="adj2" fmla="val -80123"/>
                <a:gd name="adj3" fmla="val 16667"/>
              </a:avLst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8084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7183" y="1674286"/>
            <a:ext cx="5531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8</a:t>
            </a:r>
            <a:r>
              <a:rPr lang="en-US" sz="3200" dirty="0" smtClean="0"/>
              <a:t>,a)={q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3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4</a:t>
            </a:r>
            <a:r>
              <a:rPr lang="en-US" sz="3200" dirty="0" smtClean="0"/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44665" y="4016252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78" y="4283023"/>
            <a:ext cx="215900" cy="2032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 rot="5400000">
            <a:off x="3154257" y="477319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590462" y="4402077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2473382" y="2788170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22598" y="4941533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452218" y="2805660"/>
            <a:ext cx="756000" cy="147736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235674" y="3251069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 rot="5400000">
            <a:off x="3625186" y="476366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3503228" y="445957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077544" y="3945155"/>
            <a:ext cx="73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87183" y="491450"/>
            <a:ext cx="112776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r>
              <a:rPr lang="en-US" sz="3200" dirty="0" smtClean="0"/>
              <a:t>esolves nondeterminism in a way that only depends on the past.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83168" y="2685951"/>
            <a:ext cx="5936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f(w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⋅a)=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619785" y="6048451"/>
            <a:ext cx="11796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/>
              <a:t>Σ</a:t>
            </a:r>
            <a:r>
              <a:rPr lang="en-US" sz="3200" dirty="0"/>
              <a:t>-tree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686381" y="4400608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7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5" grpId="0"/>
      <p:bldP spid="2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7183" y="1674286"/>
            <a:ext cx="5531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𝛿(q</a:t>
            </a:r>
            <a:r>
              <a:rPr lang="en-US" sz="3200" baseline="-25000" dirty="0" smtClean="0"/>
              <a:t>8</a:t>
            </a:r>
            <a:r>
              <a:rPr lang="en-US" sz="3200" dirty="0" smtClean="0"/>
              <a:t>,a)={q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3</a:t>
            </a:r>
            <a:r>
              <a:rPr lang="en-US" sz="3200" dirty="0" smtClean="0"/>
              <a:t>,q</a:t>
            </a:r>
            <a:r>
              <a:rPr lang="en-US" sz="3200" baseline="-25000" dirty="0" smtClean="0"/>
              <a:t>4</a:t>
            </a:r>
            <a:r>
              <a:rPr lang="en-US" sz="3200" dirty="0" smtClean="0"/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44665" y="4016252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78" y="4283023"/>
            <a:ext cx="215900" cy="2032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 rot="5400000">
            <a:off x="3154257" y="477319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2473382" y="2788170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22598" y="4941533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452218" y="2805660"/>
            <a:ext cx="756000" cy="147736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091385" y="2838140"/>
            <a:ext cx="230787" cy="448103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4101886" y="3256263"/>
            <a:ext cx="620919" cy="1486527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235674" y="3251069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519081" y="3882600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 rot="5400000">
            <a:off x="3625186" y="4763662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3503228" y="445957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025957" y="3247138"/>
            <a:ext cx="620919" cy="14865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032560" y="4337025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463" y="4708750"/>
            <a:ext cx="215900" cy="203200"/>
          </a:xfrm>
          <a:prstGeom prst="rect">
            <a:avLst/>
          </a:prstGeom>
        </p:spPr>
      </p:pic>
      <p:sp>
        <p:nvSpPr>
          <p:cNvPr id="27" name="Oval 26"/>
          <p:cNvSpPr/>
          <p:nvPr/>
        </p:nvSpPr>
        <p:spPr>
          <a:xfrm rot="5400000">
            <a:off x="4401442" y="519891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837647" y="4827804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 rot="5400000">
            <a:off x="4872371" y="518938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4750413" y="4885300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4482067" y="4901463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83168" y="2685951"/>
            <a:ext cx="593662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f(w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⋅a)=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f(w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⋅</a:t>
            </a:r>
            <a:r>
              <a:rPr lang="en-US" sz="2800" dirty="0"/>
              <a:t>a)=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8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077544" y="3945155"/>
            <a:ext cx="73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88934" y="4337025"/>
            <a:ext cx="73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87183" y="491450"/>
            <a:ext cx="112776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r>
              <a:rPr lang="en-US" sz="3200" dirty="0" smtClean="0"/>
              <a:t>esolves nondeterminism in a way that only depends on the past. 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9785" y="6048451"/>
            <a:ext cx="11796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/>
              <a:t>Σ</a:t>
            </a:r>
            <a:r>
              <a:rPr lang="en-US" sz="3200" dirty="0"/>
              <a:t>-tree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935927" y="4787721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24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5034" y="403546"/>
            <a:ext cx="6950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Boker</a:t>
            </a:r>
            <a:r>
              <a:rPr lang="en-US" sz="2800" dirty="0"/>
              <a:t> </a:t>
            </a:r>
            <a:r>
              <a:rPr lang="en-US" sz="2800" dirty="0" err="1"/>
              <a:t>Kuperberg</a:t>
            </a:r>
            <a:r>
              <a:rPr lang="en-US" sz="2800" dirty="0"/>
              <a:t> Kupferman </a:t>
            </a:r>
            <a:r>
              <a:rPr lang="en-US" sz="2800" dirty="0" err="1"/>
              <a:t>Skrzypczak</a:t>
            </a:r>
            <a:r>
              <a:rPr lang="en-US" sz="2800" dirty="0"/>
              <a:t> 2013: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58757" y="2621418"/>
            <a:ext cx="4884054" cy="274728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41016" y="403546"/>
            <a:ext cx="5779904" cy="752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6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5746" y="298264"/>
            <a:ext cx="11610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Boker</a:t>
            </a:r>
            <a:r>
              <a:rPr lang="en-US" sz="2800" dirty="0"/>
              <a:t> </a:t>
            </a:r>
            <a:r>
              <a:rPr lang="en-US" sz="2800" dirty="0" err="1"/>
              <a:t>Kuperberg</a:t>
            </a:r>
            <a:r>
              <a:rPr lang="en-US" sz="2800" dirty="0"/>
              <a:t> Kupferman </a:t>
            </a:r>
            <a:r>
              <a:rPr lang="en-US" sz="2800" dirty="0" err="1"/>
              <a:t>Skrzypczak</a:t>
            </a:r>
            <a:r>
              <a:rPr lang="en-US" sz="2800" dirty="0"/>
              <a:t> 2013: </a:t>
            </a:r>
            <a:r>
              <a:rPr lang="en-US" sz="3200" dirty="0" smtClean="0"/>
              <a:t>GFG-NXW </a:t>
            </a:r>
            <a:r>
              <a:rPr lang="en-US" sz="3200" dirty="0"/>
              <a:t>for L = </a:t>
            </a:r>
            <a:r>
              <a:rPr lang="en-US" sz="3200" dirty="0" smtClean="0"/>
              <a:t>NXT </a:t>
            </a:r>
            <a:r>
              <a:rPr lang="en-US" sz="3200" dirty="0"/>
              <a:t>for L</a:t>
            </a:r>
            <a:r>
              <a:rPr lang="en-US" sz="3200" baseline="30000" dirty="0"/>
              <a:t>∆</a:t>
            </a:r>
            <a:r>
              <a:rPr lang="en-US" sz="3200" dirty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58757" y="2621418"/>
            <a:ext cx="4884054" cy="27472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91013" y="2781113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26" y="3047884"/>
            <a:ext cx="215900" cy="2032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 rot="5400000">
            <a:off x="1400605" y="3538053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36810" y="3166938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719730" y="1553031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568946" y="3706394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698566" y="1570521"/>
            <a:ext cx="756000" cy="147736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337733" y="1603001"/>
            <a:ext cx="230787" cy="448103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2348234" y="2021124"/>
            <a:ext cx="620919" cy="1486527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82022" y="2015930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65429" y="2647461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 rot="5400000">
            <a:off x="1871534" y="3528523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49576" y="3224434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2272305" y="2011999"/>
            <a:ext cx="620919" cy="14865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278908" y="3101886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811" y="3473611"/>
            <a:ext cx="215900" cy="20320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 rot="5400000">
            <a:off x="2647790" y="3963780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083995" y="3592665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 rot="5400000">
            <a:off x="3118719" y="3954250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2996761" y="3650161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28415" y="3666324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323892" y="2710016"/>
            <a:ext cx="73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35282" y="3101886"/>
            <a:ext cx="73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573" y="5857828"/>
            <a:ext cx="40676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GFG: </a:t>
            </a:r>
            <a:r>
              <a:rPr lang="en-US" sz="2800" dirty="0" err="1" smtClean="0"/>
              <a:t>Σ</a:t>
            </a:r>
            <a:r>
              <a:rPr lang="en-US" sz="2800" dirty="0" smtClean="0"/>
              <a:t>-tree, accepting runs in branches in L </a:t>
            </a:r>
            <a:endParaRPr lang="en-US" sz="2800" dirty="0"/>
          </a:p>
        </p:txBody>
      </p:sp>
      <p:sp>
        <p:nvSpPr>
          <p:cNvPr id="50" name="TextBox 49"/>
          <p:cNvSpPr txBox="1"/>
          <p:nvPr/>
        </p:nvSpPr>
        <p:spPr>
          <a:xfrm>
            <a:off x="5589414" y="2476855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347" y="2938520"/>
            <a:ext cx="215900" cy="203200"/>
          </a:xfrm>
          <a:prstGeom prst="rect">
            <a:avLst/>
          </a:prstGeom>
        </p:spPr>
      </p:pic>
      <p:sp>
        <p:nvSpPr>
          <p:cNvPr id="52" name="Oval 51"/>
          <p:cNvSpPr/>
          <p:nvPr/>
        </p:nvSpPr>
        <p:spPr>
          <a:xfrm rot="5400000">
            <a:off x="5913326" y="342868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5349531" y="3057574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H="1">
            <a:off x="5232451" y="1443667"/>
            <a:ext cx="1798820" cy="3552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081667" y="3597030"/>
            <a:ext cx="559859" cy="13993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>
            <a:off x="5160001" y="1461157"/>
            <a:ext cx="1798820" cy="3552669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6081667" y="1493637"/>
            <a:ext cx="999574" cy="1983473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6095560" y="3527301"/>
            <a:ext cx="620919" cy="1486527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615944" y="4769706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w</a:t>
            </a:r>
            <a:r>
              <a:rPr lang="en-US" sz="2800" baseline="-25000" dirty="0" smtClean="0">
                <a:solidFill>
                  <a:srgbClr val="7030A0"/>
                </a:solidFill>
              </a:rPr>
              <a:t>1</a:t>
            </a:r>
            <a:endParaRPr lang="en-US" sz="2800" baseline="-25000" dirty="0">
              <a:solidFill>
                <a:srgbClr val="7030A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49915" y="4756608"/>
            <a:ext cx="674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w</a:t>
            </a:r>
            <a:r>
              <a:rPr lang="en-US" sz="2800" baseline="-250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2800" baseline="-25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 rot="5400000">
            <a:off x="6384255" y="3419159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6262297" y="3115070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 flipV="1">
            <a:off x="6800016" y="1902635"/>
            <a:ext cx="620919" cy="14865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836599" y="2902582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8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532" y="3364247"/>
            <a:ext cx="215900" cy="203200"/>
          </a:xfrm>
          <a:prstGeom prst="rect">
            <a:avLst/>
          </a:prstGeom>
        </p:spPr>
      </p:pic>
      <p:sp>
        <p:nvSpPr>
          <p:cNvPr id="66" name="Oval 65"/>
          <p:cNvSpPr/>
          <p:nvPr/>
        </p:nvSpPr>
        <p:spPr>
          <a:xfrm rot="5400000">
            <a:off x="7160511" y="3854416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6596716" y="3483301"/>
            <a:ext cx="70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q</a:t>
            </a:r>
            <a:r>
              <a:rPr lang="en-US" sz="2400" baseline="-25000" dirty="0" smtClean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8" name="Oval 67"/>
          <p:cNvSpPr/>
          <p:nvPr/>
        </p:nvSpPr>
        <p:spPr>
          <a:xfrm rot="5400000">
            <a:off x="7631440" y="3844886"/>
            <a:ext cx="197224" cy="19722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>
            <a:off x="7509482" y="3540797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7241136" y="3556960"/>
            <a:ext cx="215349" cy="3329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4615944" y="5857828"/>
            <a:ext cx="31321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tree in L</a:t>
            </a:r>
            <a:r>
              <a:rPr lang="en-US" sz="2800" baseline="30000" dirty="0" smtClean="0"/>
              <a:t>∆</a:t>
            </a:r>
            <a:r>
              <a:rPr lang="en-US" sz="2800" dirty="0" smtClean="0"/>
              <a:t>: accepting runs in all </a:t>
            </a:r>
            <a:r>
              <a:rPr lang="en-US" sz="2800" smtClean="0"/>
              <a:t>branches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39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3771" y="580571"/>
            <a:ext cx="9129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Example: A GFG-NFW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 flipH="1">
            <a:off x="1808395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 flipH="1">
            <a:off x="4221977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 flipH="1">
            <a:off x="2164570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9" name="AutoShape 16"/>
          <p:cNvCxnSpPr>
            <a:cxnSpLocks noChangeShapeType="1"/>
          </p:cNvCxnSpPr>
          <p:nvPr/>
        </p:nvCxnSpPr>
        <p:spPr bwMode="auto">
          <a:xfrm rot="16200000" flipH="1">
            <a:off x="1974070" y="2894931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ext Box 18"/>
          <p:cNvSpPr txBox="1">
            <a:spLocks noChangeArrowheads="1"/>
          </p:cNvSpPr>
          <p:nvPr/>
        </p:nvSpPr>
        <p:spPr bwMode="auto">
          <a:xfrm flipH="1">
            <a:off x="2402131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11" name="Text Box 19"/>
          <p:cNvSpPr txBox="1">
            <a:spLocks noChangeArrowheads="1"/>
          </p:cNvSpPr>
          <p:nvPr/>
        </p:nvSpPr>
        <p:spPr bwMode="auto">
          <a:xfrm flipH="1">
            <a:off x="4423680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 flipH="1">
            <a:off x="2823480" y="252096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78970" y="3056597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AutoShape 10"/>
          <p:cNvCxnSpPr>
            <a:cxnSpLocks noChangeShapeType="1"/>
          </p:cNvCxnSpPr>
          <p:nvPr/>
        </p:nvCxnSpPr>
        <p:spPr bwMode="auto">
          <a:xfrm rot="10800000" flipH="1">
            <a:off x="2342931" y="273167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AutoShape 10"/>
          <p:cNvCxnSpPr>
            <a:cxnSpLocks noChangeShapeType="1"/>
          </p:cNvCxnSpPr>
          <p:nvPr/>
        </p:nvCxnSpPr>
        <p:spPr bwMode="auto">
          <a:xfrm rot="10800000" flipH="1">
            <a:off x="4423680" y="274178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Oval 6"/>
          <p:cNvSpPr>
            <a:spLocks noChangeArrowheads="1"/>
          </p:cNvSpPr>
          <p:nvPr/>
        </p:nvSpPr>
        <p:spPr bwMode="auto">
          <a:xfrm flipH="1">
            <a:off x="6279384" y="2704430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 flipH="1">
            <a:off x="6481087" y="285683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2</a:t>
            </a:r>
            <a:endParaRPr lang="en-US" altLang="en-US" dirty="0"/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 flipH="1">
            <a:off x="4880887" y="2549798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136377" y="3085430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6"/>
          <p:cNvSpPr>
            <a:spLocks noChangeArrowheads="1"/>
          </p:cNvSpPr>
          <p:nvPr/>
        </p:nvSpPr>
        <p:spPr bwMode="auto">
          <a:xfrm flipH="1">
            <a:off x="8336791" y="2737909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 flipH="1">
            <a:off x="8412991" y="2814109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 flipH="1">
            <a:off x="8538494" y="2890309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3</a:t>
            </a:r>
            <a:endParaRPr lang="en-US" altLang="en-US" dirty="0"/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 flipH="1">
            <a:off x="6938294" y="2583277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193784" y="3118909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AutoShape 10"/>
          <p:cNvCxnSpPr>
            <a:cxnSpLocks noChangeShapeType="1"/>
          </p:cNvCxnSpPr>
          <p:nvPr/>
        </p:nvCxnSpPr>
        <p:spPr bwMode="auto">
          <a:xfrm rot="10800000" flipH="1">
            <a:off x="8538494" y="2804100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 Box 2"/>
          <p:cNvSpPr txBox="1">
            <a:spLocks noChangeArrowheads="1"/>
          </p:cNvSpPr>
          <p:nvPr/>
        </p:nvSpPr>
        <p:spPr bwMode="auto">
          <a:xfrm flipH="1">
            <a:off x="3879077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9" name="Curved Connector 28"/>
          <p:cNvCxnSpPr>
            <a:stCxn id="16" idx="4"/>
            <a:endCxn id="7" idx="4"/>
          </p:cNvCxnSpPr>
          <p:nvPr/>
        </p:nvCxnSpPr>
        <p:spPr>
          <a:xfrm rot="5400000" flipH="1">
            <a:off x="4664760" y="1394607"/>
            <a:ext cx="28833" cy="4114814"/>
          </a:xfrm>
          <a:prstGeom prst="curvedConnector3">
            <a:avLst>
              <a:gd name="adj1" fmla="val -2040599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2"/>
          <p:cNvSpPr txBox="1">
            <a:spLocks noChangeArrowheads="1"/>
          </p:cNvSpPr>
          <p:nvPr/>
        </p:nvSpPr>
        <p:spPr bwMode="auto">
          <a:xfrm flipH="1">
            <a:off x="3894407" y="360106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4156" y="4879798"/>
            <a:ext cx="4119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contains 010} </a:t>
            </a:r>
            <a:endParaRPr lang="en-US" sz="2800" dirty="0"/>
          </a:p>
        </p:txBody>
      </p:sp>
      <p:sp>
        <p:nvSpPr>
          <p:cNvPr id="33" name="Text Box 2"/>
          <p:cNvSpPr txBox="1">
            <a:spLocks noChangeArrowheads="1"/>
          </p:cNvSpPr>
          <p:nvPr/>
        </p:nvSpPr>
        <p:spPr bwMode="auto">
          <a:xfrm flipH="1">
            <a:off x="8043194" y="172942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09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3771" y="580571"/>
            <a:ext cx="9129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Example: A GFG-NFW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 flipH="1">
            <a:off x="1808395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 flipH="1">
            <a:off x="4221977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 flipH="1">
            <a:off x="2164570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9" name="AutoShape 16"/>
          <p:cNvCxnSpPr>
            <a:cxnSpLocks noChangeShapeType="1"/>
          </p:cNvCxnSpPr>
          <p:nvPr/>
        </p:nvCxnSpPr>
        <p:spPr bwMode="auto">
          <a:xfrm rot="16200000" flipH="1">
            <a:off x="1974070" y="2894931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ext Box 18"/>
          <p:cNvSpPr txBox="1">
            <a:spLocks noChangeArrowheads="1"/>
          </p:cNvSpPr>
          <p:nvPr/>
        </p:nvSpPr>
        <p:spPr bwMode="auto">
          <a:xfrm flipH="1">
            <a:off x="2402131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11" name="Text Box 19"/>
          <p:cNvSpPr txBox="1">
            <a:spLocks noChangeArrowheads="1"/>
          </p:cNvSpPr>
          <p:nvPr/>
        </p:nvSpPr>
        <p:spPr bwMode="auto">
          <a:xfrm flipH="1">
            <a:off x="4423680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 flipH="1">
            <a:off x="2823480" y="252096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78970" y="3056597"/>
            <a:ext cx="114300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AutoShape 10"/>
          <p:cNvCxnSpPr>
            <a:cxnSpLocks noChangeShapeType="1"/>
          </p:cNvCxnSpPr>
          <p:nvPr/>
        </p:nvCxnSpPr>
        <p:spPr bwMode="auto">
          <a:xfrm rot="10800000" flipH="1">
            <a:off x="2342931" y="273167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31750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AutoShape 10"/>
          <p:cNvCxnSpPr>
            <a:cxnSpLocks noChangeShapeType="1"/>
          </p:cNvCxnSpPr>
          <p:nvPr/>
        </p:nvCxnSpPr>
        <p:spPr bwMode="auto">
          <a:xfrm rot="10800000" flipH="1">
            <a:off x="4423680" y="274178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Oval 6"/>
          <p:cNvSpPr>
            <a:spLocks noChangeArrowheads="1"/>
          </p:cNvSpPr>
          <p:nvPr/>
        </p:nvSpPr>
        <p:spPr bwMode="auto">
          <a:xfrm flipH="1">
            <a:off x="6279384" y="2704430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 flipH="1">
            <a:off x="6481087" y="285683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2</a:t>
            </a:r>
            <a:endParaRPr lang="en-US" altLang="en-US" dirty="0"/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 flipH="1">
            <a:off x="4880887" y="2549798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136377" y="3085430"/>
            <a:ext cx="114300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6"/>
          <p:cNvSpPr>
            <a:spLocks noChangeArrowheads="1"/>
          </p:cNvSpPr>
          <p:nvPr/>
        </p:nvSpPr>
        <p:spPr bwMode="auto">
          <a:xfrm flipH="1">
            <a:off x="8336791" y="2737909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 flipH="1">
            <a:off x="8412991" y="2814109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 flipH="1">
            <a:off x="8538494" y="2890309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3</a:t>
            </a:r>
            <a:endParaRPr lang="en-US" altLang="en-US" dirty="0"/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 flipH="1">
            <a:off x="6938294" y="2583277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193784" y="3118909"/>
            <a:ext cx="114300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AutoShape 10"/>
          <p:cNvCxnSpPr>
            <a:cxnSpLocks noChangeShapeType="1"/>
          </p:cNvCxnSpPr>
          <p:nvPr/>
        </p:nvCxnSpPr>
        <p:spPr bwMode="auto">
          <a:xfrm rot="10800000" flipH="1">
            <a:off x="8538494" y="2804100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 Box 2"/>
          <p:cNvSpPr txBox="1">
            <a:spLocks noChangeArrowheads="1"/>
          </p:cNvSpPr>
          <p:nvPr/>
        </p:nvSpPr>
        <p:spPr bwMode="auto">
          <a:xfrm flipH="1">
            <a:off x="3879077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9" name="Curved Connector 28"/>
          <p:cNvCxnSpPr>
            <a:stCxn id="16" idx="4"/>
            <a:endCxn id="7" idx="4"/>
          </p:cNvCxnSpPr>
          <p:nvPr/>
        </p:nvCxnSpPr>
        <p:spPr>
          <a:xfrm rot="5400000" flipH="1">
            <a:off x="4664760" y="1394607"/>
            <a:ext cx="28833" cy="4114814"/>
          </a:xfrm>
          <a:prstGeom prst="curvedConnector3">
            <a:avLst>
              <a:gd name="adj1" fmla="val -2040599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2"/>
          <p:cNvSpPr txBox="1">
            <a:spLocks noChangeArrowheads="1"/>
          </p:cNvSpPr>
          <p:nvPr/>
        </p:nvSpPr>
        <p:spPr bwMode="auto">
          <a:xfrm flipH="1">
            <a:off x="3894407" y="360106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4156" y="4879798"/>
            <a:ext cx="4119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contains 010} </a:t>
            </a:r>
            <a:endParaRPr lang="en-US" sz="2800" dirty="0"/>
          </a:p>
        </p:txBody>
      </p:sp>
      <p:sp>
        <p:nvSpPr>
          <p:cNvPr id="33" name="Text Box 2"/>
          <p:cNvSpPr txBox="1">
            <a:spLocks noChangeArrowheads="1"/>
          </p:cNvSpPr>
          <p:nvPr/>
        </p:nvSpPr>
        <p:spPr bwMode="auto">
          <a:xfrm flipH="1">
            <a:off x="8043194" y="172942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31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3771" y="580571"/>
            <a:ext cx="9129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Example: A GFG-NFW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 flipH="1">
            <a:off x="1808395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 flipH="1">
            <a:off x="4221977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 flipH="1">
            <a:off x="2164570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9" name="AutoShape 16"/>
          <p:cNvCxnSpPr>
            <a:cxnSpLocks noChangeShapeType="1"/>
          </p:cNvCxnSpPr>
          <p:nvPr/>
        </p:nvCxnSpPr>
        <p:spPr bwMode="auto">
          <a:xfrm rot="16200000" flipH="1">
            <a:off x="1974070" y="2894931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ext Box 18"/>
          <p:cNvSpPr txBox="1">
            <a:spLocks noChangeArrowheads="1"/>
          </p:cNvSpPr>
          <p:nvPr/>
        </p:nvSpPr>
        <p:spPr bwMode="auto">
          <a:xfrm flipH="1">
            <a:off x="2402131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11" name="Text Box 19"/>
          <p:cNvSpPr txBox="1">
            <a:spLocks noChangeArrowheads="1"/>
          </p:cNvSpPr>
          <p:nvPr/>
        </p:nvSpPr>
        <p:spPr bwMode="auto">
          <a:xfrm flipH="1">
            <a:off x="4423680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 flipH="1">
            <a:off x="2823480" y="252096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78970" y="3056597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AutoShape 10"/>
          <p:cNvCxnSpPr>
            <a:cxnSpLocks noChangeShapeType="1"/>
          </p:cNvCxnSpPr>
          <p:nvPr/>
        </p:nvCxnSpPr>
        <p:spPr bwMode="auto">
          <a:xfrm rot="10800000" flipH="1">
            <a:off x="2342931" y="273167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AutoShape 10"/>
          <p:cNvCxnSpPr>
            <a:cxnSpLocks noChangeShapeType="1"/>
          </p:cNvCxnSpPr>
          <p:nvPr/>
        </p:nvCxnSpPr>
        <p:spPr bwMode="auto">
          <a:xfrm rot="10800000" flipH="1">
            <a:off x="4423680" y="274178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Oval 6"/>
          <p:cNvSpPr>
            <a:spLocks noChangeArrowheads="1"/>
          </p:cNvSpPr>
          <p:nvPr/>
        </p:nvSpPr>
        <p:spPr bwMode="auto">
          <a:xfrm flipH="1">
            <a:off x="6279384" y="2704430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 flipH="1">
            <a:off x="6481087" y="285683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2</a:t>
            </a:r>
            <a:endParaRPr lang="en-US" altLang="en-US" dirty="0"/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 flipH="1">
            <a:off x="4880887" y="2549798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136377" y="3085430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6"/>
          <p:cNvSpPr>
            <a:spLocks noChangeArrowheads="1"/>
          </p:cNvSpPr>
          <p:nvPr/>
        </p:nvSpPr>
        <p:spPr bwMode="auto">
          <a:xfrm flipH="1">
            <a:off x="8336791" y="2737909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 flipH="1">
            <a:off x="8412991" y="2814109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 flipH="1">
            <a:off x="8538494" y="2890309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3</a:t>
            </a:r>
            <a:endParaRPr lang="en-US" altLang="en-US" dirty="0"/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 flipH="1">
            <a:off x="6938294" y="2583277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193784" y="3118909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AutoShape 10"/>
          <p:cNvCxnSpPr>
            <a:cxnSpLocks noChangeShapeType="1"/>
          </p:cNvCxnSpPr>
          <p:nvPr/>
        </p:nvCxnSpPr>
        <p:spPr bwMode="auto">
          <a:xfrm rot="10800000" flipH="1">
            <a:off x="8538494" y="2804100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 Box 2"/>
          <p:cNvSpPr txBox="1">
            <a:spLocks noChangeArrowheads="1"/>
          </p:cNvSpPr>
          <p:nvPr/>
        </p:nvSpPr>
        <p:spPr bwMode="auto">
          <a:xfrm flipH="1">
            <a:off x="3879077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9" name="Curved Connector 28"/>
          <p:cNvCxnSpPr>
            <a:stCxn id="16" idx="4"/>
            <a:endCxn id="7" idx="4"/>
          </p:cNvCxnSpPr>
          <p:nvPr/>
        </p:nvCxnSpPr>
        <p:spPr>
          <a:xfrm rot="5400000" flipH="1">
            <a:off x="4664760" y="1394607"/>
            <a:ext cx="28833" cy="4114814"/>
          </a:xfrm>
          <a:prstGeom prst="curvedConnector3">
            <a:avLst>
              <a:gd name="adj1" fmla="val -2040599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2"/>
          <p:cNvSpPr txBox="1">
            <a:spLocks noChangeArrowheads="1"/>
          </p:cNvSpPr>
          <p:nvPr/>
        </p:nvSpPr>
        <p:spPr bwMode="auto">
          <a:xfrm flipH="1">
            <a:off x="3894407" y="360106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4156" y="4879798"/>
            <a:ext cx="4119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contains 010} </a:t>
            </a:r>
            <a:endParaRPr lang="en-US" sz="2800" dirty="0"/>
          </a:p>
        </p:txBody>
      </p:sp>
      <p:sp>
        <p:nvSpPr>
          <p:cNvPr id="33" name="Text Box 2"/>
          <p:cNvSpPr txBox="1">
            <a:spLocks noChangeArrowheads="1"/>
          </p:cNvSpPr>
          <p:nvPr/>
        </p:nvSpPr>
        <p:spPr bwMode="auto">
          <a:xfrm flipH="1">
            <a:off x="8043194" y="172942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85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3771" y="580571"/>
            <a:ext cx="9129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Example: A GFG-NFW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 flipH="1">
            <a:off x="1808395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0,</a:t>
            </a:r>
            <a:r>
              <a:rPr lang="en-US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 flipH="1">
            <a:off x="4221977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 flipH="1">
            <a:off x="2164570" y="2675597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cxnSp>
        <p:nvCxnSpPr>
          <p:cNvPr id="9" name="AutoShape 16"/>
          <p:cNvCxnSpPr>
            <a:cxnSpLocks noChangeShapeType="1"/>
          </p:cNvCxnSpPr>
          <p:nvPr/>
        </p:nvCxnSpPr>
        <p:spPr bwMode="auto">
          <a:xfrm rot="16200000" flipH="1">
            <a:off x="1974070" y="2894931"/>
            <a:ext cx="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ext Box 18"/>
          <p:cNvSpPr txBox="1">
            <a:spLocks noChangeArrowheads="1"/>
          </p:cNvSpPr>
          <p:nvPr/>
        </p:nvSpPr>
        <p:spPr bwMode="auto">
          <a:xfrm flipH="1">
            <a:off x="2402131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0</a:t>
            </a:r>
            <a:endParaRPr lang="en-US" altLang="en-US"/>
          </a:p>
        </p:txBody>
      </p:sp>
      <p:sp>
        <p:nvSpPr>
          <p:cNvPr id="11" name="Text Box 19"/>
          <p:cNvSpPr txBox="1">
            <a:spLocks noChangeArrowheads="1"/>
          </p:cNvSpPr>
          <p:nvPr/>
        </p:nvSpPr>
        <p:spPr bwMode="auto">
          <a:xfrm flipH="1">
            <a:off x="4423680" y="2827997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rgbClr val="800080"/>
                </a:solidFill>
              </a:rPr>
              <a:t>q</a:t>
            </a:r>
            <a:r>
              <a:rPr lang="en-US" altLang="en-US" baseline="-25000">
                <a:solidFill>
                  <a:srgbClr val="800080"/>
                </a:solidFill>
              </a:rPr>
              <a:t>1</a:t>
            </a:r>
            <a:endParaRPr lang="en-US" altLang="en-US"/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 flipH="1">
            <a:off x="2823480" y="2520965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78970" y="3056597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AutoShape 10"/>
          <p:cNvCxnSpPr>
            <a:cxnSpLocks noChangeShapeType="1"/>
          </p:cNvCxnSpPr>
          <p:nvPr/>
        </p:nvCxnSpPr>
        <p:spPr bwMode="auto">
          <a:xfrm rot="10800000" flipH="1">
            <a:off x="2342931" y="273167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AutoShape 10"/>
          <p:cNvCxnSpPr>
            <a:cxnSpLocks noChangeShapeType="1"/>
          </p:cNvCxnSpPr>
          <p:nvPr/>
        </p:nvCxnSpPr>
        <p:spPr bwMode="auto">
          <a:xfrm rot="10800000" flipH="1">
            <a:off x="4423680" y="2741788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Oval 6"/>
          <p:cNvSpPr>
            <a:spLocks noChangeArrowheads="1"/>
          </p:cNvSpPr>
          <p:nvPr/>
        </p:nvSpPr>
        <p:spPr bwMode="auto">
          <a:xfrm flipH="1">
            <a:off x="6279384" y="2704430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 flipH="1">
            <a:off x="6481087" y="285683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2</a:t>
            </a:r>
            <a:endParaRPr lang="en-US" altLang="en-US" dirty="0"/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 flipH="1">
            <a:off x="4880887" y="2549798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136377" y="3085430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6"/>
          <p:cNvSpPr>
            <a:spLocks noChangeArrowheads="1"/>
          </p:cNvSpPr>
          <p:nvPr/>
        </p:nvSpPr>
        <p:spPr bwMode="auto">
          <a:xfrm flipH="1">
            <a:off x="8336791" y="2737909"/>
            <a:ext cx="9144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 flipH="1">
            <a:off x="8412991" y="2814109"/>
            <a:ext cx="762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endParaRPr lang="en-US" altLang="en-US"/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 flipH="1">
            <a:off x="8538494" y="2890309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 smtClean="0">
                <a:solidFill>
                  <a:srgbClr val="800080"/>
                </a:solidFill>
              </a:rPr>
              <a:t>q</a:t>
            </a:r>
            <a:r>
              <a:rPr lang="en-US" altLang="en-US" baseline="-25000" dirty="0" smtClean="0">
                <a:solidFill>
                  <a:srgbClr val="800080"/>
                </a:solidFill>
              </a:rPr>
              <a:t>3</a:t>
            </a:r>
            <a:endParaRPr lang="en-US" altLang="en-US" dirty="0"/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 flipH="1">
            <a:off x="6938294" y="2583277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193784" y="3118909"/>
            <a:ext cx="1143007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AutoShape 10"/>
          <p:cNvCxnSpPr>
            <a:cxnSpLocks noChangeShapeType="1"/>
          </p:cNvCxnSpPr>
          <p:nvPr/>
        </p:nvCxnSpPr>
        <p:spPr bwMode="auto">
          <a:xfrm rot="10800000" flipH="1">
            <a:off x="8538494" y="2804100"/>
            <a:ext cx="539750" cy="1588"/>
          </a:xfrm>
          <a:prstGeom prst="curvedConnector5">
            <a:avLst>
              <a:gd name="adj1" fmla="val -22602"/>
              <a:gd name="adj2" fmla="val 34567191"/>
              <a:gd name="adj3" fmla="val 119917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 Box 2"/>
          <p:cNvSpPr txBox="1">
            <a:spLocks noChangeArrowheads="1"/>
          </p:cNvSpPr>
          <p:nvPr/>
        </p:nvSpPr>
        <p:spPr bwMode="auto">
          <a:xfrm flipH="1">
            <a:off x="3879077" y="1729424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4156" y="4879798"/>
            <a:ext cx="4119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L(A) = {w : w contains 010} </a:t>
            </a:r>
            <a:endParaRPr lang="en-US" sz="2800" dirty="0"/>
          </a:p>
        </p:txBody>
      </p:sp>
      <p:sp>
        <p:nvSpPr>
          <p:cNvPr id="33" name="Text Box 2"/>
          <p:cNvSpPr txBox="1">
            <a:spLocks noChangeArrowheads="1"/>
          </p:cNvSpPr>
          <p:nvPr/>
        </p:nvSpPr>
        <p:spPr bwMode="auto">
          <a:xfrm flipH="1">
            <a:off x="8043194" y="1729423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en-US" altLang="en-US" dirty="0" smtClean="0">
                <a:solidFill>
                  <a:srgbClr val="339966"/>
                </a:solidFill>
              </a:rPr>
              <a:t>0,1</a:t>
            </a:r>
            <a:endParaRPr lang="en-US" altLang="en-US" dirty="0">
              <a:solidFill>
                <a:srgbClr val="339966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8962" y="5705486"/>
            <a:ext cx="4979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914400" rtl="1" eaLnBrk="1" latinLnBrk="0" hangingPunct="1"/>
            <a:r>
              <a:rPr lang="en-US" sz="2800" dirty="0" smtClean="0"/>
              <a:t>DBP: </a:t>
            </a:r>
            <a:r>
              <a:rPr lang="en-US" sz="2800" dirty="0" err="1" smtClean="0"/>
              <a:t>determinizable</a:t>
            </a:r>
            <a:r>
              <a:rPr lang="en-US" sz="2800" dirty="0" smtClean="0"/>
              <a:t> by pruning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6736584" y="4902783"/>
            <a:ext cx="4660633" cy="954107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Every DBP automaton is GFG:</a:t>
            </a:r>
          </a:p>
          <a:p>
            <a:pPr algn="ctr"/>
            <a:r>
              <a:rPr lang="en-US" sz="2800" dirty="0" smtClean="0">
                <a:solidFill>
                  <a:srgbClr val="7030A0"/>
                </a:solidFill>
              </a:rPr>
              <a:t>f(w)=</a:t>
            </a:r>
            <a:r>
              <a:rPr lang="en-US" sz="2800" dirty="0">
                <a:solidFill>
                  <a:srgbClr val="7030A0"/>
                </a:solidFill>
              </a:rPr>
              <a:t>𝛿(f</a:t>
            </a:r>
            <a:r>
              <a:rPr lang="en-US" sz="2800" dirty="0" smtClean="0">
                <a:solidFill>
                  <a:srgbClr val="7030A0"/>
                </a:solidFill>
              </a:rPr>
              <a:t>(𝜀),w) </a:t>
            </a:r>
            <a:endParaRPr lang="en-US" sz="2800" dirty="0">
              <a:solidFill>
                <a:srgbClr val="7030A0"/>
              </a:solidFill>
            </a:endParaRPr>
          </a:p>
        </p:txBody>
      </p:sp>
      <p:cxnSp>
        <p:nvCxnSpPr>
          <p:cNvPr id="34" name="Curved Connector 33"/>
          <p:cNvCxnSpPr/>
          <p:nvPr/>
        </p:nvCxnSpPr>
        <p:spPr>
          <a:xfrm rot="5400000" flipH="1">
            <a:off x="4664760" y="1394607"/>
            <a:ext cx="28833" cy="4114814"/>
          </a:xfrm>
          <a:prstGeom prst="curvedConnector3">
            <a:avLst>
              <a:gd name="adj1" fmla="val -2040599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Box 2"/>
          <p:cNvSpPr txBox="1">
            <a:spLocks noChangeArrowheads="1"/>
          </p:cNvSpPr>
          <p:nvPr/>
        </p:nvSpPr>
        <p:spPr bwMode="auto">
          <a:xfrm flipH="1">
            <a:off x="3894407" y="360106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-128"/>
              </a:defRPr>
            </a:lvl9pPr>
          </a:lstStyle>
          <a:p>
            <a:pPr algn="ctr" rtl="1" eaLnBrk="1" hangingPunct="1">
              <a:spcBef>
                <a:spcPct val="50000"/>
              </a:spcBef>
            </a:pPr>
            <a:r>
              <a:rPr lang="he-IL" altLang="en-US" dirty="0" smtClean="0">
                <a:solidFill>
                  <a:srgbClr val="339966"/>
                </a:solidFill>
              </a:rPr>
              <a:t>1</a:t>
            </a:r>
            <a:endParaRPr lang="en-US" altLang="en-US" dirty="0">
              <a:solidFill>
                <a:srgbClr val="3399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5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6" y="1857827"/>
            <a:ext cx="4854555" cy="33631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9" y="1403166"/>
            <a:ext cx="4601030" cy="49249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1" y="6396335"/>
            <a:ext cx="119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he-IL" sz="2400" dirty="0" smtClean="0"/>
              <a:t>1954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155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0698" y="664318"/>
            <a:ext cx="10674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A</a:t>
            </a:r>
            <a:r>
              <a:rPr lang="en-US" sz="3200" dirty="0" smtClean="0"/>
              <a:t>re there GFG automata that are not DBP?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27854" y="1646544"/>
            <a:ext cx="63296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HP06</a:t>
            </a:r>
            <a:r>
              <a:rPr lang="en-US" sz="2800" dirty="0" smtClean="0"/>
              <a:t>: NBW </a:t>
            </a:r>
            <a:r>
              <a:rPr lang="en-US" sz="2800" dirty="0"/>
              <a:t>⟶ </a:t>
            </a:r>
            <a:r>
              <a:rPr lang="en-US" sz="2800" dirty="0" smtClean="0"/>
              <a:t>GFG-NPW, which is DBP</a:t>
            </a:r>
          </a:p>
        </p:txBody>
      </p:sp>
      <p:sp>
        <p:nvSpPr>
          <p:cNvPr id="10" name="Rectangle 9"/>
          <p:cNvSpPr/>
          <p:nvPr/>
        </p:nvSpPr>
        <p:spPr>
          <a:xfrm>
            <a:off x="554873" y="2567215"/>
            <a:ext cx="69436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Finite words: </a:t>
            </a:r>
            <a:r>
              <a:rPr lang="en-US" sz="3200" dirty="0" smtClean="0">
                <a:solidFill>
                  <a:srgbClr val="7030A0"/>
                </a:solidFill>
              </a:rPr>
              <a:t>No</a:t>
            </a:r>
            <a:r>
              <a:rPr lang="en-US" sz="3200" dirty="0" smtClean="0"/>
              <a:t> (all GFG-NFWs are DBP)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554873" y="3341080"/>
            <a:ext cx="20236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Proof: Easy</a:t>
            </a:r>
            <a:endParaRPr lang="en-US" sz="3200" dirty="0"/>
          </a:p>
        </p:txBody>
      </p:sp>
      <p:sp>
        <p:nvSpPr>
          <p:cNvPr id="12" name="Rectangle 11"/>
          <p:cNvSpPr/>
          <p:nvPr/>
        </p:nvSpPr>
        <p:spPr>
          <a:xfrm>
            <a:off x="554873" y="4114945"/>
            <a:ext cx="33559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Infinite words: </a:t>
            </a:r>
            <a:r>
              <a:rPr lang="en-US" sz="3200" dirty="0" smtClean="0">
                <a:solidFill>
                  <a:srgbClr val="7030A0"/>
                </a:solidFill>
              </a:rPr>
              <a:t>Yes</a:t>
            </a:r>
            <a:r>
              <a:rPr lang="en-US" sz="3200" dirty="0">
                <a:solidFill>
                  <a:srgbClr val="7030A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0924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44" y="284577"/>
            <a:ext cx="7342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BKKS 2013</a:t>
            </a:r>
            <a:r>
              <a:rPr lang="en-US" sz="2800" dirty="0"/>
              <a:t>: </a:t>
            </a:r>
            <a:r>
              <a:rPr lang="en-US" sz="3200" dirty="0" smtClean="0"/>
              <a:t>GFG automata </a:t>
            </a:r>
            <a:r>
              <a:rPr lang="en-US" sz="3200" smtClean="0"/>
              <a:t>need not be </a:t>
            </a:r>
            <a:r>
              <a:rPr lang="en-US" sz="3200" dirty="0" smtClean="0"/>
              <a:t>DBP!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3147933" y="2083634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26367" y="2955561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99" y="2083635"/>
            <a:ext cx="469900" cy="457200"/>
          </a:xfrm>
          <a:prstGeom prst="rect">
            <a:avLst/>
          </a:prstGeom>
        </p:spPr>
      </p:pic>
      <p:cxnSp>
        <p:nvCxnSpPr>
          <p:cNvPr id="6" name="Curved Connector 5"/>
          <p:cNvCxnSpPr>
            <a:stCxn id="10" idx="7"/>
            <a:endCxn id="3" idx="2"/>
          </p:cNvCxnSpPr>
          <p:nvPr/>
        </p:nvCxnSpPr>
        <p:spPr>
          <a:xfrm rot="5400000" flipH="1" flipV="1">
            <a:off x="2272607" y="2146094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0" idx="6"/>
            <a:endCxn id="3" idx="3"/>
          </p:cNvCxnSpPr>
          <p:nvPr/>
        </p:nvCxnSpPr>
        <p:spPr>
          <a:xfrm flipV="1">
            <a:off x="2176072" y="2467481"/>
            <a:ext cx="1037719" cy="712933"/>
          </a:xfrm>
          <a:prstGeom prst="curvedConnector2">
            <a:avLst/>
          </a:prstGeom>
          <a:ln w="25400">
            <a:solidFill>
              <a:srgbClr val="0070C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6"/>
            <a:endCxn id="4" idx="1"/>
          </p:cNvCxnSpPr>
          <p:nvPr/>
        </p:nvCxnSpPr>
        <p:spPr>
          <a:xfrm>
            <a:off x="3597638" y="2308487"/>
            <a:ext cx="971861" cy="3748"/>
          </a:xfrm>
          <a:prstGeom prst="straightConnector1">
            <a:avLst/>
          </a:prstGeom>
          <a:ln w="76200" cmpd="dbl">
            <a:solidFill>
              <a:srgbClr val="FF0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3"/>
            <a:endCxn id="13" idx="2"/>
          </p:cNvCxnSpPr>
          <p:nvPr/>
        </p:nvCxnSpPr>
        <p:spPr>
          <a:xfrm flipV="1">
            <a:off x="5039399" y="2308488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 flipV="1">
            <a:off x="3147933" y="3846306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4569499" y="3838810"/>
            <a:ext cx="469900" cy="4572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6011260" y="2083635"/>
            <a:ext cx="449705" cy="2212375"/>
            <a:chOff x="6011260" y="2083635"/>
            <a:chExt cx="449705" cy="2212375"/>
          </a:xfrm>
        </p:grpSpPr>
        <p:sp>
          <p:nvSpPr>
            <p:cNvPr id="13" name="Oval 12"/>
            <p:cNvSpPr/>
            <p:nvPr/>
          </p:nvSpPr>
          <p:spPr>
            <a:xfrm>
              <a:off x="6011260" y="208363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V="1">
              <a:off x="6011260" y="384630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8" name="Curved Connector 27"/>
          <p:cNvCxnSpPr>
            <a:endCxn id="26" idx="2"/>
          </p:cNvCxnSpPr>
          <p:nvPr/>
        </p:nvCxnSpPr>
        <p:spPr>
          <a:xfrm rot="16200000" flipH="1">
            <a:off x="2272607" y="3195832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endCxn id="26" idx="3"/>
          </p:cNvCxnSpPr>
          <p:nvPr/>
        </p:nvCxnSpPr>
        <p:spPr>
          <a:xfrm>
            <a:off x="2176072" y="3199231"/>
            <a:ext cx="1037719" cy="712933"/>
          </a:xfrm>
          <a:prstGeom prst="curvedConnector2">
            <a:avLst/>
          </a:prstGeom>
          <a:ln w="254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6"/>
            <a:endCxn id="27" idx="1"/>
          </p:cNvCxnSpPr>
          <p:nvPr/>
        </p:nvCxnSpPr>
        <p:spPr>
          <a:xfrm flipV="1">
            <a:off x="3597638" y="4067410"/>
            <a:ext cx="971861" cy="3748"/>
          </a:xfrm>
          <a:prstGeom prst="straightConnector1">
            <a:avLst/>
          </a:prstGeom>
          <a:ln w="76200" cmpd="dbl">
            <a:solidFill>
              <a:srgbClr val="0070C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</p:cNvCxnSpPr>
          <p:nvPr/>
        </p:nvCxnSpPr>
        <p:spPr>
          <a:xfrm>
            <a:off x="5039399" y="4067410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H="1">
            <a:off x="4953346" y="2467482"/>
            <a:ext cx="1123772" cy="1444682"/>
          </a:xfrm>
          <a:prstGeom prst="straightConnector1">
            <a:avLst/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3444" y="2443512"/>
            <a:ext cx="1123772" cy="14446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3" idx="0"/>
            <a:endCxn id="10" idx="0"/>
          </p:cNvCxnSpPr>
          <p:nvPr/>
        </p:nvCxnSpPr>
        <p:spPr>
          <a:xfrm rot="16200000" flipH="1" flipV="1">
            <a:off x="3657704" y="377151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/>
          <p:nvPr/>
        </p:nvCxnSpPr>
        <p:spPr>
          <a:xfrm rot="5400000" flipH="1">
            <a:off x="3657703" y="1717599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257268" y="3854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8" name="TextBox 47"/>
          <p:cNvSpPr txBox="1"/>
          <p:nvPr/>
        </p:nvSpPr>
        <p:spPr>
          <a:xfrm>
            <a:off x="2257267" y="218792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5424594" y="1930977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5424594" y="411008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3189258" y="2664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14481" y="416984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01200" y="4569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14481" y="1891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05827" y="328803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55985" y="3347511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05827" y="2747374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64105" y="3180414"/>
            <a:ext cx="36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792723" y="2083634"/>
            <a:ext cx="31201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L(A)⊆(#</a:t>
            </a:r>
            <a:r>
              <a:rPr lang="en-US" sz="2800" dirty="0" smtClean="0">
                <a:solidFill>
                  <a:srgbClr val="0070C0"/>
                </a:solidFill>
              </a:rPr>
              <a:t>0</a:t>
            </a:r>
            <a:r>
              <a:rPr lang="en-US" sz="2800" dirty="0" smtClean="0"/>
              <a:t>+#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)</a:t>
            </a:r>
            <a:r>
              <a:rPr lang="en-US" sz="2800" baseline="30000" dirty="0" smtClean="0"/>
              <a:t>𝜔 </a:t>
            </a:r>
            <a:endParaRPr lang="en-US" sz="2800" baseline="30000" dirty="0"/>
          </a:p>
        </p:txBody>
      </p:sp>
      <p:sp>
        <p:nvSpPr>
          <p:cNvPr id="39" name="TextBox 38"/>
          <p:cNvSpPr txBox="1"/>
          <p:nvPr/>
        </p:nvSpPr>
        <p:spPr>
          <a:xfrm>
            <a:off x="7792723" y="1407757"/>
            <a:ext cx="31201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 is a </a:t>
            </a:r>
            <a:r>
              <a:rPr lang="en-US" sz="2800" dirty="0" err="1" smtClean="0"/>
              <a:t>tNBW</a:t>
            </a:r>
            <a:endParaRPr lang="en-US" sz="2800" baseline="30000" dirty="0"/>
          </a:p>
        </p:txBody>
      </p:sp>
      <p:sp>
        <p:nvSpPr>
          <p:cNvPr id="40" name="TextBox 39"/>
          <p:cNvSpPr txBox="1"/>
          <p:nvPr/>
        </p:nvSpPr>
        <p:spPr>
          <a:xfrm>
            <a:off x="6077118" y="135575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432826" y="3128533"/>
            <a:ext cx="41244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traversing an 𝛼-transition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 smtClean="0"/>
              <a:t>reading #</a:t>
            </a:r>
            <a:r>
              <a:rPr lang="en-US" sz="2800" dirty="0" smtClean="0">
                <a:solidFill>
                  <a:srgbClr val="0070C0"/>
                </a:solidFill>
              </a:rPr>
              <a:t>0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0070C0"/>
                </a:solidFill>
              </a:rPr>
              <a:t>0</a:t>
            </a:r>
            <a:r>
              <a:rPr lang="en-US" sz="2800" dirty="0" smtClean="0"/>
              <a:t> or 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395589" y="3688140"/>
            <a:ext cx="0" cy="28481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1619378" y="5736763"/>
            <a:ext cx="9094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L(A)= {w</a:t>
            </a:r>
            <a:r>
              <a:rPr lang="en-US" altLang="en-US" sz="2800" dirty="0" smtClean="0">
                <a:cs typeface="Times New Roman" charset="0"/>
                <a:sym typeface="Symbol" charset="2"/>
              </a:rPr>
              <a:t></a:t>
            </a:r>
            <a:r>
              <a:rPr lang="en-US" sz="2800" dirty="0" smtClean="0"/>
              <a:t>(#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+#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)</a:t>
            </a:r>
            <a:r>
              <a:rPr lang="en-US" sz="2800" baseline="30000" dirty="0"/>
              <a:t>𝜔  </a:t>
            </a:r>
            <a:r>
              <a:rPr lang="en-US" sz="2800" dirty="0" smtClean="0"/>
              <a:t>: w has infinitely many 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 </a:t>
            </a:r>
            <a:r>
              <a:rPr lang="en-US" sz="2800" dirty="0" smtClean="0"/>
              <a:t>or </a:t>
            </a:r>
            <a:r>
              <a:rPr lang="en-US" sz="2800" dirty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 </a:t>
            </a:r>
            <a:r>
              <a:rPr lang="en-US" sz="2800" dirty="0" smtClean="0"/>
              <a:t>}</a:t>
            </a:r>
            <a:endParaRPr lang="en-US" sz="2800" baseline="30000" dirty="0"/>
          </a:p>
        </p:txBody>
      </p:sp>
    </p:spTree>
    <p:extLst>
      <p:ext uri="{BB962C8B-B14F-4D97-AF65-F5344CB8AC3E}">
        <p14:creationId xmlns:p14="http://schemas.microsoft.com/office/powerpoint/2010/main" val="75449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1" grpId="0"/>
      <p:bldP spid="59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44" y="284577"/>
            <a:ext cx="7342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BKKS 2013</a:t>
            </a:r>
            <a:r>
              <a:rPr lang="en-US" sz="2800" dirty="0"/>
              <a:t>: </a:t>
            </a:r>
            <a:r>
              <a:rPr lang="en-US" sz="3200" dirty="0" smtClean="0"/>
              <a:t>GFG automata </a:t>
            </a:r>
            <a:r>
              <a:rPr lang="en-US" sz="3200" smtClean="0"/>
              <a:t>need not be </a:t>
            </a:r>
            <a:r>
              <a:rPr lang="en-US" sz="3200" dirty="0" smtClean="0"/>
              <a:t>DBP!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3147933" y="2083634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26367" y="2955561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99" y="2083635"/>
            <a:ext cx="469900" cy="457200"/>
          </a:xfrm>
          <a:prstGeom prst="rect">
            <a:avLst/>
          </a:prstGeom>
        </p:spPr>
      </p:pic>
      <p:cxnSp>
        <p:nvCxnSpPr>
          <p:cNvPr id="6" name="Curved Connector 5"/>
          <p:cNvCxnSpPr>
            <a:stCxn id="10" idx="7"/>
            <a:endCxn id="3" idx="2"/>
          </p:cNvCxnSpPr>
          <p:nvPr/>
        </p:nvCxnSpPr>
        <p:spPr>
          <a:xfrm rot="5400000" flipH="1" flipV="1">
            <a:off x="2272607" y="2146094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0" idx="6"/>
            <a:endCxn id="3" idx="3"/>
          </p:cNvCxnSpPr>
          <p:nvPr/>
        </p:nvCxnSpPr>
        <p:spPr>
          <a:xfrm flipV="1">
            <a:off x="2176072" y="2467481"/>
            <a:ext cx="1037719" cy="712933"/>
          </a:xfrm>
          <a:prstGeom prst="curvedConnector2">
            <a:avLst/>
          </a:prstGeom>
          <a:ln w="25400">
            <a:solidFill>
              <a:srgbClr val="0070C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6"/>
            <a:endCxn id="4" idx="1"/>
          </p:cNvCxnSpPr>
          <p:nvPr/>
        </p:nvCxnSpPr>
        <p:spPr>
          <a:xfrm>
            <a:off x="3597638" y="2308487"/>
            <a:ext cx="971861" cy="3748"/>
          </a:xfrm>
          <a:prstGeom prst="straightConnector1">
            <a:avLst/>
          </a:prstGeom>
          <a:ln w="76200" cmpd="dbl">
            <a:solidFill>
              <a:srgbClr val="FF0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3"/>
            <a:endCxn id="13" idx="2"/>
          </p:cNvCxnSpPr>
          <p:nvPr/>
        </p:nvCxnSpPr>
        <p:spPr>
          <a:xfrm flipV="1">
            <a:off x="5039399" y="2308488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 flipV="1">
            <a:off x="3147933" y="3846306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4569499" y="3838810"/>
            <a:ext cx="469900" cy="4572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6011260" y="2083635"/>
            <a:ext cx="449705" cy="2212375"/>
            <a:chOff x="6011260" y="2083635"/>
            <a:chExt cx="449705" cy="2212375"/>
          </a:xfrm>
        </p:grpSpPr>
        <p:sp>
          <p:nvSpPr>
            <p:cNvPr id="13" name="Oval 12"/>
            <p:cNvSpPr/>
            <p:nvPr/>
          </p:nvSpPr>
          <p:spPr>
            <a:xfrm>
              <a:off x="6011260" y="208363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V="1">
              <a:off x="6011260" y="384630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8" name="Curved Connector 27"/>
          <p:cNvCxnSpPr>
            <a:endCxn id="26" idx="2"/>
          </p:cNvCxnSpPr>
          <p:nvPr/>
        </p:nvCxnSpPr>
        <p:spPr>
          <a:xfrm rot="16200000" flipH="1">
            <a:off x="2272607" y="3195832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endCxn id="26" idx="3"/>
          </p:cNvCxnSpPr>
          <p:nvPr/>
        </p:nvCxnSpPr>
        <p:spPr>
          <a:xfrm>
            <a:off x="2176072" y="3199231"/>
            <a:ext cx="1037719" cy="712933"/>
          </a:xfrm>
          <a:prstGeom prst="curvedConnector2">
            <a:avLst/>
          </a:prstGeom>
          <a:ln w="254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6"/>
            <a:endCxn id="27" idx="1"/>
          </p:cNvCxnSpPr>
          <p:nvPr/>
        </p:nvCxnSpPr>
        <p:spPr>
          <a:xfrm flipV="1">
            <a:off x="3597638" y="4067410"/>
            <a:ext cx="971861" cy="3748"/>
          </a:xfrm>
          <a:prstGeom prst="straightConnector1">
            <a:avLst/>
          </a:prstGeom>
          <a:ln w="76200" cmpd="dbl">
            <a:solidFill>
              <a:srgbClr val="0070C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</p:cNvCxnSpPr>
          <p:nvPr/>
        </p:nvCxnSpPr>
        <p:spPr>
          <a:xfrm>
            <a:off x="5039399" y="4067410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H="1">
            <a:off x="4953346" y="2467482"/>
            <a:ext cx="1123772" cy="1444682"/>
          </a:xfrm>
          <a:prstGeom prst="straightConnector1">
            <a:avLst/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3444" y="2443512"/>
            <a:ext cx="1123772" cy="14446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3" idx="0"/>
            <a:endCxn id="10" idx="0"/>
          </p:cNvCxnSpPr>
          <p:nvPr/>
        </p:nvCxnSpPr>
        <p:spPr>
          <a:xfrm rot="16200000" flipH="1" flipV="1">
            <a:off x="3657704" y="377151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/>
          <p:nvPr/>
        </p:nvCxnSpPr>
        <p:spPr>
          <a:xfrm rot="5400000" flipH="1">
            <a:off x="3657703" y="1717599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257268" y="3854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8" name="TextBox 47"/>
          <p:cNvSpPr txBox="1"/>
          <p:nvPr/>
        </p:nvSpPr>
        <p:spPr>
          <a:xfrm>
            <a:off x="2257267" y="218792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5424594" y="1930977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5424594" y="411008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3189258" y="2664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14481" y="416984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01200" y="4569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14481" y="1891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05827" y="328803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55985" y="3347511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05827" y="2747374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64105" y="3180414"/>
            <a:ext cx="36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77118" y="135575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19378" y="5736763"/>
            <a:ext cx="9094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L(A)= {w</a:t>
            </a:r>
            <a:r>
              <a:rPr lang="en-US" altLang="en-US" sz="2800" dirty="0">
                <a:cs typeface="Times New Roman" charset="0"/>
                <a:sym typeface="Symbol" charset="2"/>
              </a:rPr>
              <a:t></a:t>
            </a:r>
            <a:r>
              <a:rPr lang="en-US" sz="2800" dirty="0" smtClean="0"/>
              <a:t>(#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+#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)</a:t>
            </a:r>
            <a:r>
              <a:rPr lang="en-US" sz="2800" baseline="30000" dirty="0"/>
              <a:t>𝜔  </a:t>
            </a:r>
            <a:r>
              <a:rPr lang="en-US" sz="2800" dirty="0" smtClean="0"/>
              <a:t>: w has infinitely many 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 </a:t>
            </a:r>
            <a:r>
              <a:rPr lang="en-US" sz="2800" dirty="0" smtClean="0"/>
              <a:t>or </a:t>
            </a:r>
            <a:r>
              <a:rPr lang="en-US" sz="2800" dirty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 </a:t>
            </a:r>
            <a:r>
              <a:rPr lang="en-US" sz="2800" dirty="0" smtClean="0"/>
              <a:t>}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7480092" y="1355759"/>
            <a:ext cx="371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Not DBP: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152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44" y="284577"/>
            <a:ext cx="7342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BKKS 2013</a:t>
            </a:r>
            <a:r>
              <a:rPr lang="en-US" sz="2800" dirty="0"/>
              <a:t>: </a:t>
            </a:r>
            <a:r>
              <a:rPr lang="en-US" sz="3200" dirty="0" smtClean="0"/>
              <a:t>GFG automata </a:t>
            </a:r>
            <a:r>
              <a:rPr lang="en-US" sz="3200" smtClean="0"/>
              <a:t>need not be </a:t>
            </a:r>
            <a:r>
              <a:rPr lang="en-US" sz="3200" dirty="0" smtClean="0"/>
              <a:t>DBP!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3147933" y="2083634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26367" y="2955561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99" y="2083635"/>
            <a:ext cx="469900" cy="457200"/>
          </a:xfrm>
          <a:prstGeom prst="rect">
            <a:avLst/>
          </a:prstGeom>
        </p:spPr>
      </p:pic>
      <p:cxnSp>
        <p:nvCxnSpPr>
          <p:cNvPr id="15" name="Curved Connector 14"/>
          <p:cNvCxnSpPr>
            <a:stCxn id="10" idx="6"/>
            <a:endCxn id="3" idx="3"/>
          </p:cNvCxnSpPr>
          <p:nvPr/>
        </p:nvCxnSpPr>
        <p:spPr>
          <a:xfrm flipV="1">
            <a:off x="2176072" y="2467481"/>
            <a:ext cx="1037719" cy="712933"/>
          </a:xfrm>
          <a:prstGeom prst="curvedConnector2">
            <a:avLst/>
          </a:prstGeom>
          <a:ln w="25400">
            <a:solidFill>
              <a:srgbClr val="0070C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6"/>
            <a:endCxn id="4" idx="1"/>
          </p:cNvCxnSpPr>
          <p:nvPr/>
        </p:nvCxnSpPr>
        <p:spPr>
          <a:xfrm>
            <a:off x="3597638" y="2308487"/>
            <a:ext cx="971861" cy="3748"/>
          </a:xfrm>
          <a:prstGeom prst="straightConnector1">
            <a:avLst/>
          </a:prstGeom>
          <a:ln w="76200" cmpd="dbl">
            <a:solidFill>
              <a:srgbClr val="FF0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3"/>
            <a:endCxn id="13" idx="2"/>
          </p:cNvCxnSpPr>
          <p:nvPr/>
        </p:nvCxnSpPr>
        <p:spPr>
          <a:xfrm flipV="1">
            <a:off x="5039399" y="2308488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 flipV="1">
            <a:off x="3147933" y="3846306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4569499" y="3838810"/>
            <a:ext cx="469900" cy="4572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6011260" y="2083635"/>
            <a:ext cx="449705" cy="2212375"/>
            <a:chOff x="6011260" y="2083635"/>
            <a:chExt cx="449705" cy="2212375"/>
          </a:xfrm>
        </p:grpSpPr>
        <p:sp>
          <p:nvSpPr>
            <p:cNvPr id="13" name="Oval 12"/>
            <p:cNvSpPr/>
            <p:nvPr/>
          </p:nvSpPr>
          <p:spPr>
            <a:xfrm>
              <a:off x="6011260" y="208363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V="1">
              <a:off x="6011260" y="384630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8" name="Curved Connector 27"/>
          <p:cNvCxnSpPr>
            <a:endCxn id="26" idx="2"/>
          </p:cNvCxnSpPr>
          <p:nvPr/>
        </p:nvCxnSpPr>
        <p:spPr>
          <a:xfrm rot="16200000" flipH="1">
            <a:off x="2272607" y="3195832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endCxn id="26" idx="3"/>
          </p:cNvCxnSpPr>
          <p:nvPr/>
        </p:nvCxnSpPr>
        <p:spPr>
          <a:xfrm>
            <a:off x="2176072" y="3199231"/>
            <a:ext cx="1037719" cy="712933"/>
          </a:xfrm>
          <a:prstGeom prst="curvedConnector2">
            <a:avLst/>
          </a:prstGeom>
          <a:ln w="254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6"/>
            <a:endCxn id="27" idx="1"/>
          </p:cNvCxnSpPr>
          <p:nvPr/>
        </p:nvCxnSpPr>
        <p:spPr>
          <a:xfrm flipV="1">
            <a:off x="3597638" y="4067410"/>
            <a:ext cx="971861" cy="3748"/>
          </a:xfrm>
          <a:prstGeom prst="straightConnector1">
            <a:avLst/>
          </a:prstGeom>
          <a:ln w="76200" cmpd="dbl">
            <a:solidFill>
              <a:srgbClr val="0070C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</p:cNvCxnSpPr>
          <p:nvPr/>
        </p:nvCxnSpPr>
        <p:spPr>
          <a:xfrm>
            <a:off x="5039399" y="4067410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H="1">
            <a:off x="4953346" y="2467482"/>
            <a:ext cx="1123772" cy="1444682"/>
          </a:xfrm>
          <a:prstGeom prst="straightConnector1">
            <a:avLst/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3444" y="2443512"/>
            <a:ext cx="1123772" cy="14446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3" idx="0"/>
            <a:endCxn id="10" idx="0"/>
          </p:cNvCxnSpPr>
          <p:nvPr/>
        </p:nvCxnSpPr>
        <p:spPr>
          <a:xfrm rot="16200000" flipH="1" flipV="1">
            <a:off x="3657704" y="377151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/>
          <p:nvPr/>
        </p:nvCxnSpPr>
        <p:spPr>
          <a:xfrm rot="5400000" flipH="1">
            <a:off x="3657703" y="1717599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257268" y="3854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5424594" y="1930977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5424594" y="411008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3189258" y="2664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14481" y="416984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01200" y="4569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14481" y="1891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05827" y="328803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55985" y="3347511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05827" y="2747374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64105" y="3180414"/>
            <a:ext cx="36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77118" y="135575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19378" y="5736763"/>
            <a:ext cx="9094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L(A)= {w</a:t>
            </a:r>
            <a:r>
              <a:rPr lang="en-US" altLang="en-US" sz="2800" dirty="0">
                <a:cs typeface="Times New Roman" charset="0"/>
                <a:sym typeface="Symbol" charset="2"/>
              </a:rPr>
              <a:t></a:t>
            </a:r>
            <a:r>
              <a:rPr lang="en-US" sz="2800" dirty="0" smtClean="0"/>
              <a:t>(#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+#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)</a:t>
            </a:r>
            <a:r>
              <a:rPr lang="en-US" sz="2800" baseline="30000" dirty="0"/>
              <a:t>𝜔  </a:t>
            </a:r>
            <a:r>
              <a:rPr lang="en-US" sz="2800" dirty="0" smtClean="0"/>
              <a:t>: w has infinitely many 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 </a:t>
            </a:r>
            <a:r>
              <a:rPr lang="en-US" sz="2800" dirty="0" smtClean="0"/>
              <a:t>or </a:t>
            </a:r>
            <a:r>
              <a:rPr lang="en-US" sz="2800" dirty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 </a:t>
            </a:r>
            <a:r>
              <a:rPr lang="en-US" sz="2800" dirty="0" smtClean="0"/>
              <a:t>}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7480092" y="1355759"/>
            <a:ext cx="371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Not DBP:</a:t>
            </a:r>
            <a:endParaRPr lang="en-US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7629993" y="2187929"/>
            <a:ext cx="356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Pruning 1: rejects (#</a:t>
            </a:r>
            <a:r>
              <a:rPr lang="en-US" sz="2400" dirty="0">
                <a:solidFill>
                  <a:srgbClr val="FF0000"/>
                </a:solidFill>
              </a:rPr>
              <a:t>1</a:t>
            </a:r>
            <a:r>
              <a:rPr lang="en-US" sz="2400" dirty="0"/>
              <a:t>)</a:t>
            </a:r>
            <a:r>
              <a:rPr lang="en-US" sz="2400" baseline="30000" dirty="0"/>
              <a:t>𝜔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315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44" y="284577"/>
            <a:ext cx="7342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BKKS 2013</a:t>
            </a:r>
            <a:r>
              <a:rPr lang="en-US" sz="2800" dirty="0"/>
              <a:t>: </a:t>
            </a:r>
            <a:r>
              <a:rPr lang="en-US" sz="3200" dirty="0" smtClean="0"/>
              <a:t>GFG automata </a:t>
            </a:r>
            <a:r>
              <a:rPr lang="en-US" sz="3200" smtClean="0"/>
              <a:t>need not be </a:t>
            </a:r>
            <a:r>
              <a:rPr lang="en-US" sz="3200" dirty="0" smtClean="0"/>
              <a:t>DBP!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3147933" y="2083634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26367" y="2955561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99" y="2083635"/>
            <a:ext cx="469900" cy="457200"/>
          </a:xfrm>
          <a:prstGeom prst="rect">
            <a:avLst/>
          </a:prstGeom>
        </p:spPr>
      </p:pic>
      <p:cxnSp>
        <p:nvCxnSpPr>
          <p:cNvPr id="6" name="Curved Connector 5"/>
          <p:cNvCxnSpPr>
            <a:stCxn id="10" idx="7"/>
            <a:endCxn id="3" idx="2"/>
          </p:cNvCxnSpPr>
          <p:nvPr/>
        </p:nvCxnSpPr>
        <p:spPr>
          <a:xfrm rot="5400000" flipH="1" flipV="1">
            <a:off x="2272607" y="2146094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0" idx="6"/>
            <a:endCxn id="3" idx="3"/>
          </p:cNvCxnSpPr>
          <p:nvPr/>
        </p:nvCxnSpPr>
        <p:spPr>
          <a:xfrm flipV="1">
            <a:off x="2176072" y="2467481"/>
            <a:ext cx="1037719" cy="712933"/>
          </a:xfrm>
          <a:prstGeom prst="curvedConnector2">
            <a:avLst/>
          </a:prstGeom>
          <a:ln w="25400">
            <a:solidFill>
              <a:srgbClr val="0070C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6"/>
            <a:endCxn id="4" idx="1"/>
          </p:cNvCxnSpPr>
          <p:nvPr/>
        </p:nvCxnSpPr>
        <p:spPr>
          <a:xfrm>
            <a:off x="3597638" y="2308487"/>
            <a:ext cx="971861" cy="3748"/>
          </a:xfrm>
          <a:prstGeom prst="straightConnector1">
            <a:avLst/>
          </a:prstGeom>
          <a:ln w="76200" cmpd="dbl">
            <a:solidFill>
              <a:srgbClr val="FF0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3"/>
            <a:endCxn id="13" idx="2"/>
          </p:cNvCxnSpPr>
          <p:nvPr/>
        </p:nvCxnSpPr>
        <p:spPr>
          <a:xfrm flipV="1">
            <a:off x="5039399" y="2308488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 flipV="1">
            <a:off x="3147933" y="3846306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4569499" y="3838810"/>
            <a:ext cx="469900" cy="4572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6011260" y="2083635"/>
            <a:ext cx="449705" cy="2212375"/>
            <a:chOff x="6011260" y="2083635"/>
            <a:chExt cx="449705" cy="2212375"/>
          </a:xfrm>
        </p:grpSpPr>
        <p:sp>
          <p:nvSpPr>
            <p:cNvPr id="13" name="Oval 12"/>
            <p:cNvSpPr/>
            <p:nvPr/>
          </p:nvSpPr>
          <p:spPr>
            <a:xfrm>
              <a:off x="6011260" y="208363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V="1">
              <a:off x="6011260" y="384630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9" name="Curved Connector 28"/>
          <p:cNvCxnSpPr>
            <a:endCxn id="26" idx="3"/>
          </p:cNvCxnSpPr>
          <p:nvPr/>
        </p:nvCxnSpPr>
        <p:spPr>
          <a:xfrm>
            <a:off x="2176072" y="3199231"/>
            <a:ext cx="1037719" cy="712933"/>
          </a:xfrm>
          <a:prstGeom prst="curvedConnector2">
            <a:avLst/>
          </a:prstGeom>
          <a:ln w="254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6"/>
            <a:endCxn id="27" idx="1"/>
          </p:cNvCxnSpPr>
          <p:nvPr/>
        </p:nvCxnSpPr>
        <p:spPr>
          <a:xfrm flipV="1">
            <a:off x="3597638" y="4067410"/>
            <a:ext cx="971861" cy="3748"/>
          </a:xfrm>
          <a:prstGeom prst="straightConnector1">
            <a:avLst/>
          </a:prstGeom>
          <a:ln w="76200" cmpd="dbl">
            <a:solidFill>
              <a:srgbClr val="0070C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</p:cNvCxnSpPr>
          <p:nvPr/>
        </p:nvCxnSpPr>
        <p:spPr>
          <a:xfrm>
            <a:off x="5039399" y="4067410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H="1">
            <a:off x="4953346" y="2467482"/>
            <a:ext cx="1123772" cy="1444682"/>
          </a:xfrm>
          <a:prstGeom prst="straightConnector1">
            <a:avLst/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3444" y="2443512"/>
            <a:ext cx="1123772" cy="14446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3" idx="0"/>
            <a:endCxn id="10" idx="0"/>
          </p:cNvCxnSpPr>
          <p:nvPr/>
        </p:nvCxnSpPr>
        <p:spPr>
          <a:xfrm rot="16200000" flipH="1" flipV="1">
            <a:off x="3657704" y="377151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/>
          <p:nvPr/>
        </p:nvCxnSpPr>
        <p:spPr>
          <a:xfrm rot="5400000" flipH="1">
            <a:off x="3657703" y="1717599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257267" y="218792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5424594" y="1930977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5424594" y="411008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3189258" y="2664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14481" y="416984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01200" y="4569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14481" y="1891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05827" y="328803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55985" y="3347511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05827" y="2747374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64105" y="3180414"/>
            <a:ext cx="36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77118" y="135575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19378" y="5736763"/>
            <a:ext cx="9094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L(A)= {w</a:t>
            </a:r>
            <a:r>
              <a:rPr lang="en-US" altLang="en-US" sz="2800" dirty="0">
                <a:cs typeface="Times New Roman" charset="0"/>
                <a:sym typeface="Symbol" charset="2"/>
              </a:rPr>
              <a:t></a:t>
            </a:r>
            <a:r>
              <a:rPr lang="en-US" sz="2800" dirty="0" smtClean="0"/>
              <a:t>(#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+#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)</a:t>
            </a:r>
            <a:r>
              <a:rPr lang="en-US" sz="2800" baseline="30000" dirty="0"/>
              <a:t>𝜔  </a:t>
            </a:r>
            <a:r>
              <a:rPr lang="en-US" sz="2800" dirty="0" smtClean="0"/>
              <a:t>: w has infinitely many 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 </a:t>
            </a:r>
            <a:r>
              <a:rPr lang="en-US" sz="2800" dirty="0" smtClean="0"/>
              <a:t>or </a:t>
            </a:r>
            <a:r>
              <a:rPr lang="en-US" sz="2800" dirty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 </a:t>
            </a:r>
            <a:r>
              <a:rPr lang="en-US" sz="2800" dirty="0" smtClean="0"/>
              <a:t>}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7480092" y="1355759"/>
            <a:ext cx="371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Not DBP:</a:t>
            </a:r>
            <a:endParaRPr lang="en-US" sz="2400" dirty="0"/>
          </a:p>
        </p:txBody>
      </p:sp>
      <p:sp>
        <p:nvSpPr>
          <p:cNvPr id="39" name="TextBox 38"/>
          <p:cNvSpPr txBox="1"/>
          <p:nvPr/>
        </p:nvSpPr>
        <p:spPr>
          <a:xfrm>
            <a:off x="7629993" y="2187929"/>
            <a:ext cx="356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Pruning 1: rejects (#</a:t>
            </a:r>
            <a:r>
              <a:rPr lang="en-US" sz="2400" dirty="0">
                <a:solidFill>
                  <a:srgbClr val="FF0000"/>
                </a:solidFill>
              </a:rPr>
              <a:t>1</a:t>
            </a:r>
            <a:r>
              <a:rPr lang="en-US" sz="2400" dirty="0"/>
              <a:t>)</a:t>
            </a:r>
            <a:r>
              <a:rPr lang="en-US" sz="2400" baseline="30000" dirty="0"/>
              <a:t>𝜔  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7629993" y="2928447"/>
            <a:ext cx="356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Pruning 2: rejects (#</a:t>
            </a:r>
            <a:r>
              <a:rPr lang="en-US" sz="2400" dirty="0" smtClean="0">
                <a:solidFill>
                  <a:srgbClr val="0070C0"/>
                </a:solidFill>
              </a:rPr>
              <a:t>0</a:t>
            </a:r>
            <a:r>
              <a:rPr lang="en-US" sz="2400" dirty="0" smtClean="0"/>
              <a:t>)</a:t>
            </a:r>
            <a:r>
              <a:rPr lang="en-US" sz="2400" baseline="30000" dirty="0"/>
              <a:t>𝜔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812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44" y="284577"/>
            <a:ext cx="7342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BKKS 2013</a:t>
            </a:r>
            <a:r>
              <a:rPr lang="en-US" sz="2800" dirty="0"/>
              <a:t>: </a:t>
            </a:r>
            <a:r>
              <a:rPr lang="en-US" sz="3200" dirty="0" smtClean="0"/>
              <a:t>GFG automata </a:t>
            </a:r>
            <a:r>
              <a:rPr lang="en-US" sz="3200" smtClean="0"/>
              <a:t>need not be </a:t>
            </a:r>
            <a:r>
              <a:rPr lang="en-US" sz="3200" dirty="0" smtClean="0"/>
              <a:t>DBP!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3147933" y="2083634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726367" y="2955561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99" y="2083635"/>
            <a:ext cx="469900" cy="457200"/>
          </a:xfrm>
          <a:prstGeom prst="rect">
            <a:avLst/>
          </a:prstGeom>
        </p:spPr>
      </p:pic>
      <p:cxnSp>
        <p:nvCxnSpPr>
          <p:cNvPr id="6" name="Curved Connector 5"/>
          <p:cNvCxnSpPr>
            <a:stCxn id="10" idx="7"/>
            <a:endCxn id="3" idx="2"/>
          </p:cNvCxnSpPr>
          <p:nvPr/>
        </p:nvCxnSpPr>
        <p:spPr>
          <a:xfrm rot="5400000" flipH="1" flipV="1">
            <a:off x="2272607" y="2146094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0" idx="6"/>
            <a:endCxn id="3" idx="3"/>
          </p:cNvCxnSpPr>
          <p:nvPr/>
        </p:nvCxnSpPr>
        <p:spPr>
          <a:xfrm flipV="1">
            <a:off x="2176072" y="2467481"/>
            <a:ext cx="1037719" cy="712933"/>
          </a:xfrm>
          <a:prstGeom prst="curvedConnector2">
            <a:avLst/>
          </a:prstGeom>
          <a:ln w="25400">
            <a:solidFill>
              <a:srgbClr val="0070C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" idx="6"/>
            <a:endCxn id="4" idx="1"/>
          </p:cNvCxnSpPr>
          <p:nvPr/>
        </p:nvCxnSpPr>
        <p:spPr>
          <a:xfrm>
            <a:off x="3597638" y="2308487"/>
            <a:ext cx="971861" cy="3748"/>
          </a:xfrm>
          <a:prstGeom prst="straightConnector1">
            <a:avLst/>
          </a:prstGeom>
          <a:ln w="76200" cmpd="dbl">
            <a:solidFill>
              <a:srgbClr val="FF0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3"/>
            <a:endCxn id="13" idx="2"/>
          </p:cNvCxnSpPr>
          <p:nvPr/>
        </p:nvCxnSpPr>
        <p:spPr>
          <a:xfrm flipV="1">
            <a:off x="5039399" y="2308488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 flipV="1">
            <a:off x="3147933" y="3846306"/>
            <a:ext cx="449705" cy="44970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4569499" y="3838810"/>
            <a:ext cx="469900" cy="457200"/>
          </a:xfrm>
          <a:prstGeom prst="rect">
            <a:avLst/>
          </a:prstGeom>
        </p:spPr>
      </p:pic>
      <p:grpSp>
        <p:nvGrpSpPr>
          <p:cNvPr id="46" name="Group 45"/>
          <p:cNvGrpSpPr/>
          <p:nvPr/>
        </p:nvGrpSpPr>
        <p:grpSpPr>
          <a:xfrm>
            <a:off x="6011260" y="2083635"/>
            <a:ext cx="449705" cy="2212375"/>
            <a:chOff x="6011260" y="2083635"/>
            <a:chExt cx="449705" cy="2212375"/>
          </a:xfrm>
        </p:grpSpPr>
        <p:sp>
          <p:nvSpPr>
            <p:cNvPr id="13" name="Oval 12"/>
            <p:cNvSpPr/>
            <p:nvPr/>
          </p:nvSpPr>
          <p:spPr>
            <a:xfrm>
              <a:off x="6011260" y="208363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V="1">
              <a:off x="6011260" y="3846305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8" name="Curved Connector 27"/>
          <p:cNvCxnSpPr>
            <a:endCxn id="26" idx="2"/>
          </p:cNvCxnSpPr>
          <p:nvPr/>
        </p:nvCxnSpPr>
        <p:spPr>
          <a:xfrm rot="16200000" flipH="1">
            <a:off x="2272607" y="3195832"/>
            <a:ext cx="712932" cy="1037719"/>
          </a:xfrm>
          <a:prstGeom prst="curvedConnector2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endCxn id="26" idx="3"/>
          </p:cNvCxnSpPr>
          <p:nvPr/>
        </p:nvCxnSpPr>
        <p:spPr>
          <a:xfrm>
            <a:off x="2176072" y="3199231"/>
            <a:ext cx="1037719" cy="712933"/>
          </a:xfrm>
          <a:prstGeom prst="curvedConnector2">
            <a:avLst/>
          </a:prstGeom>
          <a:ln w="25400">
            <a:solidFill>
              <a:srgbClr val="FF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6"/>
            <a:endCxn id="27" idx="1"/>
          </p:cNvCxnSpPr>
          <p:nvPr/>
        </p:nvCxnSpPr>
        <p:spPr>
          <a:xfrm flipV="1">
            <a:off x="3597638" y="4067410"/>
            <a:ext cx="971861" cy="3748"/>
          </a:xfrm>
          <a:prstGeom prst="straightConnector1">
            <a:avLst/>
          </a:prstGeom>
          <a:ln w="76200" cmpd="dbl">
            <a:solidFill>
              <a:srgbClr val="0070C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</p:cNvCxnSpPr>
          <p:nvPr/>
        </p:nvCxnSpPr>
        <p:spPr>
          <a:xfrm>
            <a:off x="5039399" y="4067410"/>
            <a:ext cx="971861" cy="37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H="1">
            <a:off x="4953346" y="2467482"/>
            <a:ext cx="1123772" cy="1444682"/>
          </a:xfrm>
          <a:prstGeom prst="straightConnector1">
            <a:avLst/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3444" y="2443512"/>
            <a:ext cx="1123772" cy="1444682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3" idx="0"/>
            <a:endCxn id="10" idx="0"/>
          </p:cNvCxnSpPr>
          <p:nvPr/>
        </p:nvCxnSpPr>
        <p:spPr>
          <a:xfrm rot="16200000" flipH="1" flipV="1">
            <a:off x="3657704" y="377151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/>
          <p:nvPr/>
        </p:nvCxnSpPr>
        <p:spPr>
          <a:xfrm rot="5400000" flipH="1">
            <a:off x="3657703" y="1717599"/>
            <a:ext cx="871926" cy="4284893"/>
          </a:xfrm>
          <a:prstGeom prst="curvedConnector3">
            <a:avLst>
              <a:gd name="adj1" fmla="val -84671"/>
            </a:avLst>
          </a:prstGeom>
          <a:ln w="254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257268" y="3854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8" name="TextBox 47"/>
          <p:cNvSpPr txBox="1"/>
          <p:nvPr/>
        </p:nvSpPr>
        <p:spPr>
          <a:xfrm>
            <a:off x="2257267" y="218792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5424594" y="1930977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5424594" y="411008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/>
              <a:t>#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3189258" y="2664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914481" y="416984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01200" y="4569953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14481" y="1891315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05827" y="3288030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55985" y="3347511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05827" y="2747374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0070C0"/>
                </a:solidFill>
              </a:rPr>
              <a:t>0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64105" y="3180414"/>
            <a:ext cx="360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77118" y="1355759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dirty="0" smtClean="0">
                <a:solidFill>
                  <a:srgbClr val="FF0000"/>
                </a:solidFill>
              </a:rPr>
              <a:t>1</a:t>
            </a:r>
            <a:r>
              <a:rPr lang="he-IL" sz="2000" dirty="0" smtClean="0">
                <a:solidFill>
                  <a:srgbClr val="7030A0"/>
                </a:solidFill>
              </a:rPr>
              <a:t>   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19378" y="5736763"/>
            <a:ext cx="9094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L(A)= {w</a:t>
            </a:r>
            <a:r>
              <a:rPr lang="en-US" altLang="en-US" sz="2800" dirty="0">
                <a:cs typeface="Times New Roman" charset="0"/>
                <a:sym typeface="Symbol" charset="2"/>
              </a:rPr>
              <a:t></a:t>
            </a:r>
            <a:r>
              <a:rPr lang="en-US" sz="2800" dirty="0" smtClean="0"/>
              <a:t>(#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+#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)</a:t>
            </a:r>
            <a:r>
              <a:rPr lang="en-US" sz="2800" baseline="30000" dirty="0"/>
              <a:t>𝜔  </a:t>
            </a:r>
            <a:r>
              <a:rPr lang="en-US" sz="2800" dirty="0" smtClean="0"/>
              <a:t>: w has infinitely many 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#</a:t>
            </a:r>
            <a:r>
              <a:rPr lang="en-US" sz="2800" dirty="0">
                <a:solidFill>
                  <a:srgbClr val="0070C0"/>
                </a:solidFill>
              </a:rPr>
              <a:t>0</a:t>
            </a:r>
            <a:r>
              <a:rPr lang="en-US" sz="2800" dirty="0"/>
              <a:t> </a:t>
            </a:r>
            <a:r>
              <a:rPr lang="en-US" sz="2800" dirty="0" smtClean="0"/>
              <a:t>or </a:t>
            </a:r>
            <a:r>
              <a:rPr lang="en-US" sz="2800" dirty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#</a:t>
            </a:r>
            <a:r>
              <a:rPr lang="en-US" sz="2800" dirty="0" smtClean="0">
                <a:solidFill>
                  <a:srgbClr val="FF0000"/>
                </a:solidFill>
              </a:rPr>
              <a:t>1 </a:t>
            </a:r>
            <a:r>
              <a:rPr lang="en-US" sz="2800" dirty="0" smtClean="0"/>
              <a:t>}</a:t>
            </a:r>
            <a:endParaRPr lang="en-US" sz="2800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7249300" y="1570566"/>
            <a:ext cx="48281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GFG strategy </a:t>
            </a:r>
            <a:r>
              <a:rPr lang="en-US" sz="2800" dirty="0"/>
              <a:t>in q</a:t>
            </a:r>
            <a:r>
              <a:rPr lang="en-US" sz="2800" baseline="-25000" dirty="0"/>
              <a:t>0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- if you arrive with 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, go up</a:t>
            </a:r>
          </a:p>
          <a:p>
            <a:r>
              <a:rPr lang="en-US" sz="2800" dirty="0" smtClean="0"/>
              <a:t>- if you arrive with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0</a:t>
            </a:r>
            <a:r>
              <a:rPr lang="en-US" sz="2800" dirty="0" smtClean="0"/>
              <a:t>, go down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5709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9944" y="1035159"/>
            <a:ext cx="9380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Can GFG automata be smaller than deterministic ones?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449944" y="284577"/>
            <a:ext cx="6141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So, </a:t>
            </a:r>
            <a:r>
              <a:rPr lang="en-US" sz="3200" dirty="0" smtClean="0"/>
              <a:t>GFG automata need not be DBP!</a:t>
            </a:r>
            <a:endParaRPr lang="en-US" sz="3200" dirty="0"/>
          </a:p>
        </p:txBody>
      </p:sp>
      <p:grpSp>
        <p:nvGrpSpPr>
          <p:cNvPr id="95" name="Group 94"/>
          <p:cNvGrpSpPr/>
          <p:nvPr/>
        </p:nvGrpSpPr>
        <p:grpSpPr>
          <a:xfrm>
            <a:off x="289396" y="2061825"/>
            <a:ext cx="11305541" cy="4483439"/>
            <a:chOff x="289396" y="2061825"/>
            <a:chExt cx="11305541" cy="4483439"/>
          </a:xfrm>
        </p:grpSpPr>
        <p:sp>
          <p:nvSpPr>
            <p:cNvPr id="8" name="Rectangle 7"/>
            <p:cNvSpPr/>
            <p:nvPr/>
          </p:nvSpPr>
          <p:spPr>
            <a:xfrm>
              <a:off x="385286" y="2061825"/>
              <a:ext cx="720774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algn="r" defTabSz="914400" rtl="1" eaLnBrk="1" latinLnBrk="0" hangingPunct="1"/>
              <a:r>
                <a:rPr lang="en-US" sz="3200" smtClean="0"/>
                <a:t>The previous example does not imply this:</a:t>
              </a:r>
              <a:endParaRPr lang="en-US" sz="3200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8281905" y="4633186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43324" y="4620702"/>
              <a:ext cx="449705" cy="44970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03471" y="3748776"/>
              <a:ext cx="469900" cy="457200"/>
            </a:xfrm>
            <a:prstGeom prst="rect">
              <a:avLst/>
            </a:prstGeom>
          </p:spPr>
        </p:pic>
        <p:cxnSp>
          <p:nvCxnSpPr>
            <p:cNvPr id="15" name="Straight Arrow Connector 14"/>
            <p:cNvCxnSpPr>
              <a:stCxn id="10" idx="7"/>
              <a:endCxn id="12" idx="1"/>
            </p:cNvCxnSpPr>
            <p:nvPr/>
          </p:nvCxnSpPr>
          <p:spPr>
            <a:xfrm flipV="1">
              <a:off x="8665752" y="3977376"/>
              <a:ext cx="1037719" cy="721668"/>
            </a:xfrm>
            <a:prstGeom prst="straightConnector1">
              <a:avLst/>
            </a:prstGeom>
            <a:ln w="76200" cmpd="dbl">
              <a:solidFill>
                <a:srgbClr val="FF0000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12" idx="3"/>
              <a:endCxn id="21" idx="2"/>
            </p:cNvCxnSpPr>
            <p:nvPr/>
          </p:nvCxnSpPr>
          <p:spPr>
            <a:xfrm flipV="1">
              <a:off x="10173371" y="3973629"/>
              <a:ext cx="971861" cy="374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9703471" y="5503951"/>
              <a:ext cx="469900" cy="457200"/>
            </a:xfrm>
            <a:prstGeom prst="rect">
              <a:avLst/>
            </a:prstGeom>
          </p:spPr>
        </p:pic>
        <p:grpSp>
          <p:nvGrpSpPr>
            <p:cNvPr id="19" name="Group 18"/>
            <p:cNvGrpSpPr/>
            <p:nvPr/>
          </p:nvGrpSpPr>
          <p:grpSpPr>
            <a:xfrm>
              <a:off x="11145232" y="3748776"/>
              <a:ext cx="449705" cy="2212375"/>
              <a:chOff x="6011260" y="2083635"/>
              <a:chExt cx="449705" cy="2212375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6011260" y="2083635"/>
                <a:ext cx="449705" cy="4497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 flipV="1">
                <a:off x="6011260" y="3846305"/>
                <a:ext cx="449705" cy="4497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4" name="Straight Arrow Connector 23"/>
            <p:cNvCxnSpPr>
              <a:stCxn id="10" idx="5"/>
              <a:endCxn id="18" idx="1"/>
            </p:cNvCxnSpPr>
            <p:nvPr/>
          </p:nvCxnSpPr>
          <p:spPr>
            <a:xfrm>
              <a:off x="8665752" y="5017033"/>
              <a:ext cx="1037719" cy="715518"/>
            </a:xfrm>
            <a:prstGeom prst="straightConnector1">
              <a:avLst/>
            </a:prstGeom>
            <a:ln w="76200" cmpd="dbl">
              <a:solidFill>
                <a:srgbClr val="0070C0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21" idx="3"/>
            </p:cNvCxnSpPr>
            <p:nvPr/>
          </p:nvCxnSpPr>
          <p:spPr>
            <a:xfrm flipH="1">
              <a:off x="10087318" y="4132623"/>
              <a:ext cx="1123772" cy="1444682"/>
            </a:xfrm>
            <a:prstGeom prst="straightConnector1">
              <a:avLst/>
            </a:prstGeom>
            <a:ln w="25400">
              <a:solidFill>
                <a:srgbClr val="0070C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 flipV="1">
              <a:off x="10097416" y="4108653"/>
              <a:ext cx="1123772" cy="1444682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/>
            <p:cNvCxnSpPr>
              <a:stCxn id="20" idx="0"/>
              <a:endCxn id="11" idx="0"/>
            </p:cNvCxnSpPr>
            <p:nvPr/>
          </p:nvCxnSpPr>
          <p:spPr>
            <a:xfrm rot="16200000" flipH="1" flipV="1">
              <a:off x="8933168" y="2183785"/>
              <a:ext cx="871926" cy="4001908"/>
            </a:xfrm>
            <a:prstGeom prst="curvedConnector3">
              <a:avLst>
                <a:gd name="adj1" fmla="val -26218"/>
              </a:avLst>
            </a:prstGeom>
            <a:ln w="254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0558566" y="3596118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/>
                <a:t>#</a:t>
              </a:r>
              <a:endParaRPr 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0558566" y="5775221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/>
                <a:t>#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677063" y="5221719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1145232" y="6145154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677062" y="4098880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FF0000"/>
                  </a:solidFill>
                </a:rPr>
                <a:t>1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1039799" y="4953171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FF0000"/>
                  </a:solidFill>
                </a:rPr>
                <a:t>1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1039799" y="4412515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V="1">
              <a:off x="6783324" y="4862273"/>
              <a:ext cx="36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1145231" y="3175686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FF0000"/>
                  </a:solidFill>
                </a:rPr>
                <a:t>1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cxnSp>
          <p:nvCxnSpPr>
            <p:cNvPr id="43" name="Straight Arrow Connector 42"/>
            <p:cNvCxnSpPr>
              <a:stCxn id="11" idx="6"/>
            </p:cNvCxnSpPr>
            <p:nvPr/>
          </p:nvCxnSpPr>
          <p:spPr>
            <a:xfrm>
              <a:off x="7593029" y="4845555"/>
              <a:ext cx="722839" cy="167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7804152" y="4484761"/>
              <a:ext cx="2698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/>
                <a:t>#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>
              <a:endCxn id="21" idx="2"/>
            </p:cNvCxnSpPr>
            <p:nvPr/>
          </p:nvCxnSpPr>
          <p:spPr>
            <a:xfrm flipV="1">
              <a:off x="10147244" y="5736298"/>
              <a:ext cx="997988" cy="187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/>
            <p:cNvSpPr/>
            <p:nvPr/>
          </p:nvSpPr>
          <p:spPr>
            <a:xfrm>
              <a:off x="1898441" y="3904332"/>
              <a:ext cx="405642" cy="39914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16163" y="4678233"/>
              <a:ext cx="405642" cy="39914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80719" y="3904333"/>
              <a:ext cx="423858" cy="405799"/>
            </a:xfrm>
            <a:prstGeom prst="rect">
              <a:avLst/>
            </a:prstGeom>
          </p:spPr>
        </p:pic>
        <p:cxnSp>
          <p:nvCxnSpPr>
            <p:cNvPr id="53" name="Curved Connector 52"/>
            <p:cNvCxnSpPr>
              <a:stCxn id="58" idx="7"/>
              <a:endCxn id="51" idx="2"/>
            </p:cNvCxnSpPr>
            <p:nvPr/>
          </p:nvCxnSpPr>
          <p:spPr>
            <a:xfrm rot="5400000" flipH="1" flipV="1">
              <a:off x="1114030" y="3952276"/>
              <a:ext cx="632781" cy="936041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urved Connector 53"/>
            <p:cNvCxnSpPr>
              <a:stCxn id="58" idx="6"/>
              <a:endCxn id="51" idx="3"/>
            </p:cNvCxnSpPr>
            <p:nvPr/>
          </p:nvCxnSpPr>
          <p:spPr>
            <a:xfrm flipV="1">
              <a:off x="1021805" y="4245025"/>
              <a:ext cx="936041" cy="632782"/>
            </a:xfrm>
            <a:prstGeom prst="curvedConnector2">
              <a:avLst/>
            </a:prstGeom>
            <a:ln w="25400">
              <a:solidFill>
                <a:srgbClr val="0070C0"/>
              </a:solidFill>
              <a:headEnd type="triangl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51" idx="6"/>
              <a:endCxn id="52" idx="1"/>
            </p:cNvCxnSpPr>
            <p:nvPr/>
          </p:nvCxnSpPr>
          <p:spPr>
            <a:xfrm>
              <a:off x="2304083" y="4103906"/>
              <a:ext cx="876636" cy="3327"/>
            </a:xfrm>
            <a:prstGeom prst="straightConnector1">
              <a:avLst/>
            </a:prstGeom>
            <a:ln w="76200" cmpd="dbl">
              <a:solidFill>
                <a:srgbClr val="FF0000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stCxn id="52" idx="3"/>
              <a:endCxn id="61" idx="2"/>
            </p:cNvCxnSpPr>
            <p:nvPr/>
          </p:nvCxnSpPr>
          <p:spPr>
            <a:xfrm flipV="1">
              <a:off x="3604578" y="4103907"/>
              <a:ext cx="876636" cy="33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>
            <a:xfrm flipV="1">
              <a:off x="1898441" y="5468836"/>
              <a:ext cx="405642" cy="39914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3180719" y="5462183"/>
              <a:ext cx="423858" cy="405799"/>
            </a:xfrm>
            <a:prstGeom prst="rect">
              <a:avLst/>
            </a:prstGeom>
          </p:spPr>
        </p:pic>
        <p:grpSp>
          <p:nvGrpSpPr>
            <p:cNvPr id="59" name="Group 58"/>
            <p:cNvGrpSpPr/>
            <p:nvPr/>
          </p:nvGrpSpPr>
          <p:grpSpPr>
            <a:xfrm>
              <a:off x="4481214" y="3904333"/>
              <a:ext cx="405642" cy="1963649"/>
              <a:chOff x="6011260" y="2083635"/>
              <a:chExt cx="449705" cy="2212375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011260" y="2083635"/>
                <a:ext cx="449705" cy="4497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 flipV="1">
                <a:off x="6011260" y="3846305"/>
                <a:ext cx="449705" cy="44970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2" name="Curved Connector 61"/>
            <p:cNvCxnSpPr>
              <a:endCxn id="74" idx="2"/>
            </p:cNvCxnSpPr>
            <p:nvPr/>
          </p:nvCxnSpPr>
          <p:spPr>
            <a:xfrm rot="16200000" flipH="1">
              <a:off x="1114030" y="4883998"/>
              <a:ext cx="632781" cy="936041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urved Connector 62"/>
            <p:cNvCxnSpPr>
              <a:endCxn id="74" idx="3"/>
            </p:cNvCxnSpPr>
            <p:nvPr/>
          </p:nvCxnSpPr>
          <p:spPr>
            <a:xfrm>
              <a:off x="1021805" y="4894508"/>
              <a:ext cx="936041" cy="632782"/>
            </a:xfrm>
            <a:prstGeom prst="curvedConnector2">
              <a:avLst/>
            </a:prstGeom>
            <a:ln w="25400">
              <a:solidFill>
                <a:srgbClr val="FF0000"/>
              </a:solidFill>
              <a:headEnd type="triangl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74" idx="6"/>
              <a:endCxn id="75" idx="1"/>
            </p:cNvCxnSpPr>
            <p:nvPr/>
          </p:nvCxnSpPr>
          <p:spPr>
            <a:xfrm flipV="1">
              <a:off x="2304083" y="5665082"/>
              <a:ext cx="876636" cy="3327"/>
            </a:xfrm>
            <a:prstGeom prst="straightConnector1">
              <a:avLst/>
            </a:prstGeom>
            <a:ln w="76200" cmpd="dbl">
              <a:solidFill>
                <a:srgbClr val="0070C0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75" idx="3"/>
            </p:cNvCxnSpPr>
            <p:nvPr/>
          </p:nvCxnSpPr>
          <p:spPr>
            <a:xfrm>
              <a:off x="3604578" y="5665082"/>
              <a:ext cx="876636" cy="33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stCxn id="61" idx="3"/>
            </p:cNvCxnSpPr>
            <p:nvPr/>
          </p:nvCxnSpPr>
          <p:spPr>
            <a:xfrm flipH="1">
              <a:off x="3526956" y="4245026"/>
              <a:ext cx="1013663" cy="1282264"/>
            </a:xfrm>
            <a:prstGeom prst="straightConnector1">
              <a:avLst/>
            </a:prstGeom>
            <a:ln w="25400">
              <a:solidFill>
                <a:srgbClr val="0070C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 flipV="1">
              <a:off x="3536065" y="4223751"/>
              <a:ext cx="1013663" cy="1282264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urved Connector 67"/>
            <p:cNvCxnSpPr>
              <a:stCxn id="61" idx="0"/>
              <a:endCxn id="58" idx="0"/>
            </p:cNvCxnSpPr>
            <p:nvPr/>
          </p:nvCxnSpPr>
          <p:spPr>
            <a:xfrm rot="16200000" flipH="1" flipV="1">
              <a:off x="2364560" y="2358757"/>
              <a:ext cx="773900" cy="3865051"/>
            </a:xfrm>
            <a:prstGeom prst="curvedConnector3">
              <a:avLst>
                <a:gd name="adj1" fmla="val -65760"/>
              </a:avLst>
            </a:prstGeom>
            <a:ln w="254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urved Connector 68"/>
            <p:cNvCxnSpPr/>
            <p:nvPr/>
          </p:nvCxnSpPr>
          <p:spPr>
            <a:xfrm rot="5400000" flipH="1">
              <a:off x="2364559" y="3548505"/>
              <a:ext cx="773900" cy="3865051"/>
            </a:xfrm>
            <a:prstGeom prst="curvedConnector3">
              <a:avLst>
                <a:gd name="adj1" fmla="val -69198"/>
              </a:avLst>
            </a:prstGeom>
            <a:ln w="25400">
              <a:solidFill>
                <a:srgbClr val="0070C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1095045" y="5475945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/>
                <a:t>#</a:t>
              </a:r>
              <a:endParaRPr lang="en-US" sz="20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095044" y="3996902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dirty="0" smtClean="0"/>
                <a:t>#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952031" y="3768837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dirty="0" smtClean="0"/>
                <a:t>#</a:t>
              </a:r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3952031" y="5702955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/>
                <a:t>#</a:t>
              </a:r>
              <a:endParaRPr lang="en-US" sz="2000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935717" y="4420296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dirty="0" smtClean="0">
                  <a:solidFill>
                    <a:srgbClr val="0070C0"/>
                  </a:solidFill>
                </a:rPr>
                <a:t>0</a:t>
              </a:r>
              <a:r>
                <a:rPr lang="he-IL" dirty="0" smtClean="0">
                  <a:solidFill>
                    <a:srgbClr val="7030A0"/>
                  </a:solidFill>
                </a:rPr>
                <a:t>   </a:t>
              </a:r>
              <a:endParaRPr lang="en-US" dirty="0">
                <a:solidFill>
                  <a:srgbClr val="7030A0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89881" y="5755999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4562341" y="6111127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589881" y="3733634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dirty="0" smtClean="0">
                  <a:solidFill>
                    <a:srgbClr val="FF0000"/>
                  </a:solidFill>
                </a:rPr>
                <a:t>1</a:t>
              </a:r>
              <a:r>
                <a:rPr lang="he-IL" dirty="0" smtClean="0">
                  <a:solidFill>
                    <a:srgbClr val="7030A0"/>
                  </a:solidFill>
                </a:rPr>
                <a:t>   </a:t>
              </a:r>
              <a:endParaRPr lang="en-US" dirty="0">
                <a:solidFill>
                  <a:srgbClr val="7030A0"/>
                </a:solidFill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386111" y="4973324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FF0000"/>
                  </a:solidFill>
                </a:rPr>
                <a:t>1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905704" y="5026118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FF0000"/>
                  </a:solidFill>
                </a:rPr>
                <a:t>1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386111" y="4493451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sz="2000" dirty="0" smtClean="0">
                  <a:solidFill>
                    <a:srgbClr val="0070C0"/>
                  </a:solidFill>
                </a:rPr>
                <a:t>0</a:t>
              </a:r>
              <a:r>
                <a:rPr lang="he-IL" sz="2000" dirty="0" smtClean="0">
                  <a:solidFill>
                    <a:srgbClr val="7030A0"/>
                  </a:solidFill>
                </a:rPr>
                <a:t>   </a:t>
              </a:r>
              <a:endParaRPr lang="en-US" sz="2000" dirty="0">
                <a:solidFill>
                  <a:srgbClr val="7030A0"/>
                </a:solidFill>
              </a:endParaRPr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 flipV="1">
              <a:off x="289396" y="4877807"/>
              <a:ext cx="32472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4481214" y="3302744"/>
              <a:ext cx="243385" cy="355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r" defTabSz="914400" rtl="1" eaLnBrk="1" latinLnBrk="0" hangingPunct="1"/>
              <a:r>
                <a:rPr lang="he-IL" dirty="0" smtClean="0">
                  <a:solidFill>
                    <a:srgbClr val="FF0000"/>
                  </a:solidFill>
                </a:rPr>
                <a:t>1</a:t>
              </a:r>
              <a:r>
                <a:rPr lang="he-IL" dirty="0" smtClean="0">
                  <a:solidFill>
                    <a:srgbClr val="7030A0"/>
                  </a:solidFill>
                </a:rPr>
                <a:t>   </a:t>
              </a:r>
              <a:endParaRPr lang="en-US" dirty="0">
                <a:solidFill>
                  <a:srgbClr val="7030A0"/>
                </a:solidFill>
              </a:endParaRPr>
            </a:p>
          </p:txBody>
        </p:sp>
        <p:cxnSp>
          <p:nvCxnSpPr>
            <p:cNvPr id="92" name="Curved Connector 91"/>
            <p:cNvCxnSpPr/>
            <p:nvPr/>
          </p:nvCxnSpPr>
          <p:spPr>
            <a:xfrm rot="5400000" flipH="1">
              <a:off x="8933168" y="3536330"/>
              <a:ext cx="871926" cy="4001908"/>
            </a:xfrm>
            <a:prstGeom prst="curvedConnector3">
              <a:avLst>
                <a:gd name="adj1" fmla="val -26218"/>
              </a:avLst>
            </a:prstGeom>
            <a:ln w="25400">
              <a:solidFill>
                <a:srgbClr val="0070C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4896551" y="4114413"/>
              <a:ext cx="19329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almost subset construction</a:t>
              </a:r>
              <a:endParaRPr lang="en-US" sz="2000" dirty="0"/>
            </a:p>
          </p:txBody>
        </p:sp>
        <p:sp>
          <p:nvSpPr>
            <p:cNvPr id="94" name="Right Arrow 93"/>
            <p:cNvSpPr/>
            <p:nvPr/>
          </p:nvSpPr>
          <p:spPr>
            <a:xfrm>
              <a:off x="5314181" y="4801014"/>
              <a:ext cx="1108158" cy="186039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079201" y="2890027"/>
            <a:ext cx="1806059" cy="3693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       </a:t>
            </a:r>
            <a:r>
              <a:rPr lang="en-US" sz="5400" dirty="0" smtClean="0"/>
              <a:t>⟺</a:t>
            </a:r>
            <a:endParaRPr lang="en-US" sz="5400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77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  <p:bldP spid="2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9942" y="1030639"/>
            <a:ext cx="9380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Can GFG automata be smaller than deterministic ones?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449942" y="1803533"/>
            <a:ext cx="69436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Finite words: </a:t>
            </a:r>
            <a:r>
              <a:rPr lang="en-US" sz="3200" dirty="0" smtClean="0">
                <a:solidFill>
                  <a:srgbClr val="7030A0"/>
                </a:solidFill>
              </a:rPr>
              <a:t>No</a:t>
            </a:r>
            <a:r>
              <a:rPr lang="en-US" sz="3200" dirty="0" smtClean="0"/>
              <a:t> (all GFG-NFWs are DBP)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49943" y="3329720"/>
            <a:ext cx="69436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Infinite words: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449944" y="284577"/>
            <a:ext cx="6141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So, </a:t>
            </a:r>
            <a:r>
              <a:rPr lang="en-US" sz="3200" dirty="0" smtClean="0"/>
              <a:t>GFG automata need not be DBP!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92839" y="4148555"/>
            <a:ext cx="4988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Hint</a:t>
            </a:r>
            <a:r>
              <a:rPr lang="en-US" sz="2800" dirty="0" smtClean="0"/>
              <a:t>: Moshe is busy lecturing about ethical crises </a:t>
            </a:r>
            <a:r>
              <a:rPr lang="en-US" sz="2800" dirty="0"/>
              <a:t>in </a:t>
            </a:r>
            <a:r>
              <a:rPr lang="en-US" sz="2800" dirty="0" smtClean="0"/>
              <a:t>computing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511" y="2576427"/>
            <a:ext cx="5619646" cy="33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74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9942" y="1030639"/>
            <a:ext cx="9380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Can GFG automata be smaller than deterministic ones?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449942" y="1803533"/>
            <a:ext cx="69436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Finite words: </a:t>
            </a:r>
            <a:r>
              <a:rPr lang="en-US" sz="3200" dirty="0" smtClean="0">
                <a:solidFill>
                  <a:srgbClr val="7030A0"/>
                </a:solidFill>
              </a:rPr>
              <a:t>No</a:t>
            </a:r>
            <a:r>
              <a:rPr lang="en-US" sz="3200" dirty="0" smtClean="0"/>
              <a:t> (all GFG-NFWs are DBP)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49943" y="3329720"/>
            <a:ext cx="69436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Infinite words: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Open!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944" y="284577"/>
            <a:ext cx="6141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So, </a:t>
            </a:r>
            <a:r>
              <a:rPr lang="en-US" sz="3200" dirty="0" smtClean="0"/>
              <a:t>GFG automata need not be DBP!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140168" y="6056026"/>
            <a:ext cx="6580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with all due respect to </a:t>
            </a:r>
            <a:r>
              <a:rPr lang="en-US" sz="2400" dirty="0"/>
              <a:t>ethical crises in </a:t>
            </a:r>
            <a:r>
              <a:rPr lang="en-US" sz="2400" dirty="0" smtClean="0"/>
              <a:t>computing...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992839" y="4148555"/>
            <a:ext cx="4988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7030A0"/>
                </a:solidFill>
              </a:rPr>
              <a:t>Hint</a:t>
            </a:r>
            <a:r>
              <a:rPr lang="en-US" sz="2800" dirty="0" smtClean="0"/>
              <a:t>: Moshe is busy lecturing about ethical crises </a:t>
            </a:r>
            <a:r>
              <a:rPr lang="en-US" sz="2800" dirty="0"/>
              <a:t>in </a:t>
            </a:r>
            <a:r>
              <a:rPr lang="en-US" sz="2800" dirty="0" smtClean="0"/>
              <a:t>computing</a:t>
            </a:r>
            <a:endParaRPr lang="en-US" sz="2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511" y="2576427"/>
            <a:ext cx="5619646" cy="33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7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9942" y="1030639"/>
            <a:ext cx="9380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Can GFG automata be smaller than deterministic ones?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449942" y="1803533"/>
            <a:ext cx="69436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Finite words: </a:t>
            </a:r>
            <a:r>
              <a:rPr lang="en-US" sz="3200" dirty="0" smtClean="0">
                <a:solidFill>
                  <a:srgbClr val="7030A0"/>
                </a:solidFill>
              </a:rPr>
              <a:t>No</a:t>
            </a:r>
            <a:r>
              <a:rPr lang="en-US" sz="3200" dirty="0" smtClean="0"/>
              <a:t> (all GFG-NFWs are DBP)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49943" y="3329720"/>
            <a:ext cx="69436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Infinite words: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Open!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944" y="284577"/>
            <a:ext cx="6141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So, </a:t>
            </a:r>
            <a:r>
              <a:rPr lang="en-US" sz="3200" dirty="0" smtClean="0"/>
              <a:t>GFG automata need not be DBP!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897951" y="4889438"/>
            <a:ext cx="84844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- Solution for co-</a:t>
            </a:r>
            <a:r>
              <a:rPr lang="en-US" sz="2800" dirty="0" err="1" smtClean="0"/>
              <a:t>Büchi</a:t>
            </a:r>
            <a:r>
              <a:rPr lang="en-US" sz="2800" dirty="0" smtClean="0"/>
              <a:t> automata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941463" y="4118575"/>
            <a:ext cx="44339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Kuperberg</a:t>
            </a:r>
            <a:r>
              <a:rPr lang="en-US" sz="2800" dirty="0" smtClean="0"/>
              <a:t>, </a:t>
            </a:r>
            <a:r>
              <a:rPr lang="en-US" sz="2800" dirty="0" err="1" smtClean="0"/>
              <a:t>Skrzypczak</a:t>
            </a:r>
            <a:r>
              <a:rPr lang="en-US" sz="2800" dirty="0" smtClean="0"/>
              <a:t> 2016: 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13811" y="2216993"/>
            <a:ext cx="5052476" cy="378935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819938" y="4133565"/>
            <a:ext cx="3477718" cy="9456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26473" y="5660301"/>
            <a:ext cx="31222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- Still </a:t>
            </a:r>
            <a:r>
              <a:rPr lang="en-US" sz="2800" dirty="0"/>
              <a:t>open for </a:t>
            </a:r>
            <a:r>
              <a:rPr lang="en-US" sz="2800" dirty="0" err="1"/>
              <a:t>Büchi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55517" y="4885887"/>
            <a:ext cx="5390487" cy="1521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4691921" y="2835856"/>
            <a:ext cx="3162925" cy="971628"/>
            <a:chOff x="4691921" y="2835856"/>
            <a:chExt cx="3162925" cy="971628"/>
          </a:xfrm>
        </p:grpSpPr>
        <p:sp>
          <p:nvSpPr>
            <p:cNvPr id="4" name="TextBox 3"/>
            <p:cNvSpPr txBox="1"/>
            <p:nvPr/>
          </p:nvSpPr>
          <p:spPr>
            <a:xfrm>
              <a:off x="4780750" y="2952749"/>
              <a:ext cx="298875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Can you show me the solution for co-</a:t>
              </a:r>
              <a:r>
                <a:rPr lang="en-US" sz="2000" dirty="0" err="1" smtClean="0"/>
                <a:t>Büchi</a:t>
              </a:r>
              <a:r>
                <a:rPr lang="en-US" sz="2000" dirty="0" smtClean="0"/>
                <a:t>?</a:t>
              </a:r>
              <a:endParaRPr lang="en-US" sz="2000" dirty="0"/>
            </a:p>
          </p:txBody>
        </p:sp>
        <p:sp>
          <p:nvSpPr>
            <p:cNvPr id="14" name="Rounded Rectangular Callout 13"/>
            <p:cNvSpPr/>
            <p:nvPr/>
          </p:nvSpPr>
          <p:spPr>
            <a:xfrm>
              <a:off x="4691921" y="2835856"/>
              <a:ext cx="3162925" cy="971628"/>
            </a:xfrm>
            <a:prstGeom prst="wedgeRoundRectCallout">
              <a:avLst>
                <a:gd name="adj1" fmla="val 84380"/>
                <a:gd name="adj2" fmla="val -33153"/>
                <a:gd name="adj3" fmla="val 16667"/>
              </a:avLst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576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6" y="1857827"/>
            <a:ext cx="4854555" cy="33631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116143"/>
            <a:ext cx="5167086" cy="5358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34532" y="6474394"/>
            <a:ext cx="119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he-IL" sz="2400" smtClean="0"/>
              <a:t>1955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062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171" y="696687"/>
            <a:ext cx="936211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Kuperberg</a:t>
            </a:r>
            <a:r>
              <a:rPr lang="en-US" sz="3200" dirty="0" smtClean="0"/>
              <a:t>, </a:t>
            </a:r>
            <a:r>
              <a:rPr lang="en-US" sz="3200" dirty="0" err="1" smtClean="0"/>
              <a:t>Skrzypczak</a:t>
            </a:r>
            <a:r>
              <a:rPr lang="en-US" sz="3200" dirty="0" smtClean="0"/>
              <a:t> 2016:</a:t>
            </a:r>
          </a:p>
          <a:p>
            <a:endParaRPr lang="en-US" sz="3200" dirty="0"/>
          </a:p>
          <a:p>
            <a:r>
              <a:rPr lang="en-US" sz="3200" dirty="0" smtClean="0"/>
              <a:t>GFG-NCW are exponentially more succinct than DCW!  </a:t>
            </a:r>
            <a:endParaRPr lang="en-US" sz="3200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44286" y="1620016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😱😱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2171" y="5297712"/>
            <a:ext cx="827014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NCW: nondeterministic co-</a:t>
            </a:r>
            <a:r>
              <a:rPr lang="en-US" sz="3200" dirty="0" err="1"/>
              <a:t>Büchi</a:t>
            </a:r>
            <a:r>
              <a:rPr lang="en-US" sz="3200" dirty="0"/>
              <a:t> </a:t>
            </a:r>
            <a:r>
              <a:rPr lang="en-US" sz="3200" dirty="0" smtClean="0"/>
              <a:t>word </a:t>
            </a:r>
            <a:r>
              <a:rPr lang="en-US" sz="3200" dirty="0"/>
              <a:t>automata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2171" y="5997690"/>
            <a:ext cx="8288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</a:t>
            </a:r>
            <a:r>
              <a:rPr lang="en-US" sz="2800" smtClean="0"/>
              <a:t>𝛼 only finitely </a:t>
            </a:r>
            <a:r>
              <a:rPr lang="en-US" sz="2800" dirty="0" smtClean="0"/>
              <a:t>often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6361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171" y="696687"/>
            <a:ext cx="936211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Kuperberg</a:t>
            </a:r>
            <a:r>
              <a:rPr lang="en-US" sz="3200" dirty="0" smtClean="0"/>
              <a:t>, </a:t>
            </a:r>
            <a:r>
              <a:rPr lang="en-US" sz="3200" dirty="0" err="1" smtClean="0"/>
              <a:t>Skrzypczak</a:t>
            </a:r>
            <a:r>
              <a:rPr lang="en-US" sz="3200" dirty="0" smtClean="0"/>
              <a:t> 2016:</a:t>
            </a:r>
          </a:p>
          <a:p>
            <a:endParaRPr lang="en-US" sz="3200" dirty="0"/>
          </a:p>
          <a:p>
            <a:r>
              <a:rPr lang="en-US" sz="3200" dirty="0" smtClean="0"/>
              <a:t>GFG-NCW are exponentially more succinct than DCW!  </a:t>
            </a:r>
            <a:endParaRPr lang="en-US" sz="3200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44286" y="1620016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😱😱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2171" y="2757714"/>
            <a:ext cx="103982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3200" dirty="0" smtClean="0"/>
              <a:t>A family of languages L</a:t>
            </a:r>
            <a:r>
              <a:rPr lang="en-US" sz="3200" baseline="-25000" dirty="0" smtClean="0"/>
              <a:t>1</a:t>
            </a:r>
            <a:r>
              <a:rPr lang="en-US" sz="3200" dirty="0" smtClean="0"/>
              <a:t>,L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,L</a:t>
            </a:r>
            <a:r>
              <a:rPr lang="en-US" sz="3200" baseline="-25000" dirty="0" smtClean="0"/>
              <a:t>3</a:t>
            </a:r>
            <a:r>
              <a:rPr lang="en-US" sz="3200" dirty="0" smtClean="0"/>
              <a:t>,... such that for every n≥1:</a:t>
            </a:r>
          </a:p>
          <a:p>
            <a:pPr defTabSz="914400" eaLnBrk="1" latinLnBrk="0" hangingPunct="1"/>
            <a:r>
              <a:rPr lang="en-US" sz="3200" dirty="0" smtClean="0"/>
              <a:t>-  L</a:t>
            </a:r>
            <a:r>
              <a:rPr lang="en-US" sz="3200" baseline="-25000" dirty="0" smtClean="0"/>
              <a:t>n</a:t>
            </a:r>
            <a:r>
              <a:rPr lang="en-US" sz="3200" dirty="0" smtClean="0"/>
              <a:t> can be recognized by a GFG-NCW with n states</a:t>
            </a:r>
          </a:p>
          <a:p>
            <a:pPr defTabSz="914400" eaLnBrk="1" latinLnBrk="0" hangingPunct="1"/>
            <a:r>
              <a:rPr lang="en-US" sz="3200" dirty="0" smtClean="0"/>
              <a:t>-  A minimal DCW for L</a:t>
            </a:r>
            <a:r>
              <a:rPr lang="en-US" sz="3200" baseline="-25000" dirty="0" smtClean="0"/>
              <a:t>n</a:t>
            </a:r>
            <a:r>
              <a:rPr lang="en-US" sz="3200" dirty="0" smtClean="0"/>
              <a:t> needs 2</a:t>
            </a:r>
            <a:r>
              <a:rPr lang="en-US" sz="3200" baseline="30000" dirty="0" smtClean="0"/>
              <a:t>n</a:t>
            </a:r>
            <a:r>
              <a:rPr lang="en-US" sz="3200" dirty="0" smtClean="0"/>
              <a:t> states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682171" y="5297712"/>
            <a:ext cx="827014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NCW: nondeterministic co-</a:t>
            </a:r>
            <a:r>
              <a:rPr lang="en-US" sz="3200" dirty="0" err="1"/>
              <a:t>Büchi</a:t>
            </a:r>
            <a:r>
              <a:rPr lang="en-US" sz="3200" dirty="0"/>
              <a:t> </a:t>
            </a:r>
            <a:r>
              <a:rPr lang="en-US" sz="3200" dirty="0" smtClean="0"/>
              <a:t>word </a:t>
            </a:r>
            <a:r>
              <a:rPr lang="en-US" sz="3200" dirty="0"/>
              <a:t>automata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2171" y="5997690"/>
            <a:ext cx="8288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 run is accepting if it visits states in 𝛼 only finitely often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9172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The language L</a:t>
            </a:r>
            <a:r>
              <a:rPr lang="en-US" sz="2800" baseline="-25000" dirty="0" smtClean="0"/>
              <a:t>n</a:t>
            </a:r>
            <a:r>
              <a:rPr lang="en-US" sz="2800" dirty="0"/>
              <a:t>: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sp>
        <p:nvSpPr>
          <p:cNvPr id="116" name="Oval 115"/>
          <p:cNvSpPr/>
          <p:nvPr/>
        </p:nvSpPr>
        <p:spPr>
          <a:xfrm>
            <a:off x="8051082" y="14921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8051081" y="187678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8051082" y="226071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8051082" y="264463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8051081" y="30285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8721509" y="150996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8721508" y="189459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8721509" y="22785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8721509" y="26624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721508" y="30463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9374456" y="150868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9374455" y="189331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9374456" y="227723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9374456" y="266115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9374455" y="30450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9655327" y="459338"/>
            <a:ext cx="1603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n=5</a:t>
            </a:r>
            <a:endParaRPr lang="en-US" sz="28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1551896" y="4257207"/>
            <a:ext cx="0" cy="1514006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H="1">
            <a:off x="1551896" y="5771213"/>
            <a:ext cx="7409724" cy="2498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9195074" y="5274711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73" name="TextBox 72"/>
          <p:cNvSpPr txBox="1"/>
          <p:nvPr/>
        </p:nvSpPr>
        <p:spPr>
          <a:xfrm>
            <a:off x="1045526" y="4751491"/>
            <a:ext cx="389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</a:t>
            </a:r>
            <a:endParaRPr lang="en-US" sz="2800" dirty="0"/>
          </a:p>
        </p:txBody>
      </p:sp>
      <p:sp>
        <p:nvSpPr>
          <p:cNvPr id="148" name="TextBox 147"/>
          <p:cNvSpPr txBox="1"/>
          <p:nvPr/>
        </p:nvSpPr>
        <p:spPr>
          <a:xfrm flipH="1">
            <a:off x="5213808" y="5878159"/>
            <a:ext cx="610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∞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27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The language L</a:t>
            </a:r>
            <a:r>
              <a:rPr lang="en-US" sz="2800" baseline="-25000" dirty="0" smtClean="0"/>
              <a:t>n</a:t>
            </a:r>
            <a:r>
              <a:rPr lang="en-US" sz="2800" dirty="0"/>
              <a:t>: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cxnSp>
        <p:nvCxnSpPr>
          <p:cNvPr id="62" name="Straight Arrow Connector 61"/>
          <p:cNvCxnSpPr>
            <a:stCxn id="3" idx="6"/>
            <a:endCxn id="10" idx="2"/>
          </p:cNvCxnSpPr>
          <p:nvPr/>
        </p:nvCxnSpPr>
        <p:spPr>
          <a:xfrm flipV="1">
            <a:off x="1031362" y="156109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031361" y="194334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041918" y="23255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31361" y="270198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038484" y="310355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6" idx="2"/>
          </p:cNvCxnSpPr>
          <p:nvPr/>
        </p:nvCxnSpPr>
        <p:spPr>
          <a:xfrm>
            <a:off x="1674608" y="15610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686485" y="19554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686484" y="234004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683711" y="271892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6" idx="6"/>
          </p:cNvCxnSpPr>
          <p:nvPr/>
        </p:nvCxnSpPr>
        <p:spPr>
          <a:xfrm flipV="1">
            <a:off x="2330586" y="1553855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2330585" y="193610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341142" y="231835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330585" y="269474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2337708" y="309630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987027" y="193491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2997584" y="231716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2987027" y="269355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994150" y="309511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630339" y="155385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642216" y="194817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42215" y="233280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639442" y="271167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3638256" y="1553855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4287974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277417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4284540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289820" y="157191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31" idx="6"/>
            <a:endCxn id="35" idx="2"/>
          </p:cNvCxnSpPr>
          <p:nvPr/>
        </p:nvCxnSpPr>
        <p:spPr>
          <a:xfrm flipV="1">
            <a:off x="4287180" y="1561099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4919206" y="153754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V="1">
            <a:off x="4919205" y="191979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V="1">
            <a:off x="4929762" y="230203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4919205" y="267843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926328" y="307999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87589" y="1537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5599466" y="19318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99465" y="231648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96692" y="26953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595506" y="1537541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250308" y="19372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6260865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250308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6257431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6907143" y="23032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6896586" y="267962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903709" y="308118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908989" y="15555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V="1">
            <a:off x="6906349" y="1544785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Oval 115"/>
          <p:cNvSpPr/>
          <p:nvPr/>
        </p:nvSpPr>
        <p:spPr>
          <a:xfrm>
            <a:off x="8051082" y="14921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8051081" y="187678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8051082" y="226071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8051082" y="264463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8051081" y="30285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Arrow Connector 120"/>
          <p:cNvCxnSpPr/>
          <p:nvPr/>
        </p:nvCxnSpPr>
        <p:spPr>
          <a:xfrm>
            <a:off x="7523350" y="153391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7535227" y="192823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7535226" y="231286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7532453" y="269173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7531267" y="1533914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Oval 125"/>
          <p:cNvSpPr/>
          <p:nvPr/>
        </p:nvSpPr>
        <p:spPr>
          <a:xfrm>
            <a:off x="8721509" y="150996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8721508" y="189459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8721509" y="22785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8721509" y="26624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721508" y="30463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>
            <a:off x="8193777" y="15517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8205654" y="194603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8205653" y="2330666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8202880" y="2709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V="1">
            <a:off x="8201694" y="1551718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Oval 135"/>
          <p:cNvSpPr/>
          <p:nvPr/>
        </p:nvSpPr>
        <p:spPr>
          <a:xfrm>
            <a:off x="9374456" y="150868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9374455" y="189331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9374456" y="227723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9374456" y="266115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9374455" y="30450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Arrow Connector 140"/>
          <p:cNvCxnSpPr/>
          <p:nvPr/>
        </p:nvCxnSpPr>
        <p:spPr>
          <a:xfrm flipV="1">
            <a:off x="8863558" y="195019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8874115" y="233244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 flipV="1">
            <a:off x="8863558" y="270883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V="1">
            <a:off x="8870681" y="31103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9655327" y="459338"/>
            <a:ext cx="1603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n=5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934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cxnSp>
        <p:nvCxnSpPr>
          <p:cNvPr id="62" name="Straight Arrow Connector 61"/>
          <p:cNvCxnSpPr>
            <a:stCxn id="3" idx="6"/>
            <a:endCxn id="10" idx="2"/>
          </p:cNvCxnSpPr>
          <p:nvPr/>
        </p:nvCxnSpPr>
        <p:spPr>
          <a:xfrm flipV="1">
            <a:off x="1031362" y="156109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031361" y="194334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041918" y="23255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31361" y="270198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038484" y="310355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6" idx="2"/>
          </p:cNvCxnSpPr>
          <p:nvPr/>
        </p:nvCxnSpPr>
        <p:spPr>
          <a:xfrm>
            <a:off x="1674608" y="15610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686485" y="19554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686484" y="234004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683711" y="271892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6" idx="6"/>
          </p:cNvCxnSpPr>
          <p:nvPr/>
        </p:nvCxnSpPr>
        <p:spPr>
          <a:xfrm flipV="1">
            <a:off x="2330586" y="1553855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2330585" y="193610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341142" y="231835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330585" y="269474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2337708" y="309630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987027" y="193491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2997584" y="231716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2987027" y="269355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994150" y="309511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630339" y="155385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642216" y="194817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42215" y="233280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639442" y="271167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3638256" y="1553855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4287974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277417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4284540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289820" y="157191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31" idx="6"/>
            <a:endCxn id="35" idx="2"/>
          </p:cNvCxnSpPr>
          <p:nvPr/>
        </p:nvCxnSpPr>
        <p:spPr>
          <a:xfrm flipV="1">
            <a:off x="4287180" y="1561099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4919206" y="153754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V="1">
            <a:off x="4919205" y="191979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V="1">
            <a:off x="4929762" y="230203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4919205" y="267843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926328" y="307999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87589" y="1537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5599466" y="19318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99465" y="231648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96692" y="26953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595506" y="1537541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250308" y="19372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6260865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250308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6257431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6907143" y="23032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6896586" y="267962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903709" y="308118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908989" y="15555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V="1">
            <a:off x="6906349" y="1544785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Oval 115"/>
          <p:cNvSpPr/>
          <p:nvPr/>
        </p:nvSpPr>
        <p:spPr>
          <a:xfrm>
            <a:off x="8051082" y="14921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8051081" y="187678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8051082" y="226071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8051082" y="264463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8051081" y="30285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Arrow Connector 120"/>
          <p:cNvCxnSpPr/>
          <p:nvPr/>
        </p:nvCxnSpPr>
        <p:spPr>
          <a:xfrm>
            <a:off x="7523350" y="153391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7535227" y="192823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7535226" y="231286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7532453" y="269173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7531267" y="1533914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Oval 125"/>
          <p:cNvSpPr/>
          <p:nvPr/>
        </p:nvSpPr>
        <p:spPr>
          <a:xfrm>
            <a:off x="8721509" y="150996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8721508" y="189459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8721509" y="22785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8721509" y="26624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721508" y="30463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>
            <a:off x="8193777" y="15517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8205654" y="194603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8205653" y="2330666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8202880" y="2709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V="1">
            <a:off x="8201694" y="1551718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Oval 135"/>
          <p:cNvSpPr/>
          <p:nvPr/>
        </p:nvSpPr>
        <p:spPr>
          <a:xfrm>
            <a:off x="9374456" y="150868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9374455" y="189331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9374456" y="227723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9374456" y="266115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9374455" y="30450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Arrow Connector 140"/>
          <p:cNvCxnSpPr/>
          <p:nvPr/>
        </p:nvCxnSpPr>
        <p:spPr>
          <a:xfrm flipV="1">
            <a:off x="8863558" y="195019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8874115" y="233244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 flipV="1">
            <a:off x="8863558" y="270883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V="1">
            <a:off x="8870681" y="31103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325433" y="3660210"/>
            <a:ext cx="9187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Four letters: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44" name="TextBox 543"/>
          <p:cNvSpPr txBox="1"/>
          <p:nvPr/>
        </p:nvSpPr>
        <p:spPr>
          <a:xfrm>
            <a:off x="2351355" y="4261304"/>
            <a:ext cx="619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he-IL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...</a:t>
            </a:r>
          </a:p>
          <a:p>
            <a:pPr>
              <a:lnSpc>
                <a:spcPct val="50000"/>
              </a:lnSpc>
            </a:pPr>
            <a:endParaRPr lang="he-IL" sz="2400" dirty="0"/>
          </a:p>
          <a:p>
            <a:pPr>
              <a:lnSpc>
                <a:spcPct val="50000"/>
              </a:lnSpc>
            </a:pPr>
            <a:endParaRPr lang="he-IL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n-1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232319" y="3714047"/>
            <a:ext cx="789711" cy="2814427"/>
            <a:chOff x="3232319" y="3714047"/>
            <a:chExt cx="789711" cy="2814427"/>
          </a:xfrm>
        </p:grpSpPr>
        <p:sp>
          <p:nvSpPr>
            <p:cNvPr id="146" name="Oval 145"/>
            <p:cNvSpPr/>
            <p:nvPr/>
          </p:nvSpPr>
          <p:spPr>
            <a:xfrm>
              <a:off x="3240237" y="428770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>
              <a:off x="3240236" y="467233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>
              <a:off x="3240237" y="505625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>
              <a:off x="3240237" y="5440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3232319" y="639784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3891401" y="428651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3891400" y="467114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3891401" y="505506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891401" y="543899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883483" y="6396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Arrow Connector 155"/>
            <p:cNvCxnSpPr>
              <a:stCxn id="147" idx="6"/>
              <a:endCxn id="154" idx="2"/>
            </p:cNvCxnSpPr>
            <p:nvPr/>
          </p:nvCxnSpPr>
          <p:spPr>
            <a:xfrm flipV="1">
              <a:off x="3370866" y="43518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3370865" y="473407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/>
            <p:nvPr/>
          </p:nvCxnSpPr>
          <p:spPr>
            <a:xfrm flipV="1">
              <a:off x="3381422" y="511632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V="1">
              <a:off x="3370865" y="549271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/>
            <p:nvPr/>
          </p:nvCxnSpPr>
          <p:spPr>
            <a:xfrm flipV="1">
              <a:off x="3370071" y="646802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5" name="TextBox 544"/>
            <p:cNvSpPr txBox="1"/>
            <p:nvPr/>
          </p:nvSpPr>
          <p:spPr>
            <a:xfrm>
              <a:off x="3353514" y="3714047"/>
              <a:ext cx="5276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I</a:t>
              </a:r>
              <a:endParaRPr lang="en-US" sz="28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20281" y="3681466"/>
            <a:ext cx="785480" cy="2854301"/>
            <a:chOff x="4920281" y="3681466"/>
            <a:chExt cx="785480" cy="2854301"/>
          </a:xfrm>
        </p:grpSpPr>
        <p:sp>
          <p:nvSpPr>
            <p:cNvPr id="161" name="Oval 160"/>
            <p:cNvSpPr/>
            <p:nvPr/>
          </p:nvSpPr>
          <p:spPr>
            <a:xfrm>
              <a:off x="4920282" y="426810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>
              <a:off x="4920281" y="46527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>
              <a:off x="4920282" y="50366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4920282" y="542057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5566167" y="426810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/>
            <p:cNvSpPr/>
            <p:nvPr/>
          </p:nvSpPr>
          <p:spPr>
            <a:xfrm>
              <a:off x="5566166" y="46527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/>
            <p:cNvSpPr/>
            <p:nvPr/>
          </p:nvSpPr>
          <p:spPr>
            <a:xfrm>
              <a:off x="5566167" y="50366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5566167" y="542057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5042993" y="43334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/>
            <p:nvPr/>
          </p:nvCxnSpPr>
          <p:spPr>
            <a:xfrm>
              <a:off x="5054870" y="47277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/>
            <p:nvPr/>
          </p:nvCxnSpPr>
          <p:spPr>
            <a:xfrm>
              <a:off x="5054869" y="5112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Oval 207"/>
            <p:cNvSpPr/>
            <p:nvPr/>
          </p:nvSpPr>
          <p:spPr>
            <a:xfrm>
              <a:off x="4929247" y="640513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/>
            <p:cNvSpPr/>
            <p:nvPr/>
          </p:nvSpPr>
          <p:spPr>
            <a:xfrm>
              <a:off x="5575132" y="640513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6" name="Straight Arrow Connector 525"/>
            <p:cNvCxnSpPr>
              <a:stCxn id="208" idx="5"/>
              <a:endCxn id="166" idx="1"/>
            </p:cNvCxnSpPr>
            <p:nvPr/>
          </p:nvCxnSpPr>
          <p:spPr>
            <a:xfrm flipV="1">
              <a:off x="5040746" y="4287232"/>
              <a:ext cx="544551" cy="222940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6" name="TextBox 545"/>
            <p:cNvSpPr txBox="1"/>
            <p:nvPr/>
          </p:nvSpPr>
          <p:spPr>
            <a:xfrm>
              <a:off x="5115551" y="3681466"/>
              <a:ext cx="5262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Z</a:t>
              </a:r>
              <a:endParaRPr lang="en-US" sz="28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723706" y="3671014"/>
            <a:ext cx="1218716" cy="2886233"/>
            <a:chOff x="6723706" y="3671014"/>
            <a:chExt cx="1218716" cy="2886233"/>
          </a:xfrm>
        </p:grpSpPr>
        <p:sp>
          <p:nvSpPr>
            <p:cNvPr id="191" name="Oval 190"/>
            <p:cNvSpPr/>
            <p:nvPr/>
          </p:nvSpPr>
          <p:spPr>
            <a:xfrm>
              <a:off x="6723707" y="422683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6723706" y="461145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6723707" y="499538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/>
            <p:cNvSpPr/>
            <p:nvPr/>
          </p:nvSpPr>
          <p:spPr>
            <a:xfrm>
              <a:off x="6723707" y="537930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/>
            <p:cNvSpPr/>
            <p:nvPr/>
          </p:nvSpPr>
          <p:spPr>
            <a:xfrm>
              <a:off x="6723706" y="642661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/>
            <p:cNvSpPr/>
            <p:nvPr/>
          </p:nvSpPr>
          <p:spPr>
            <a:xfrm>
              <a:off x="7374871" y="422564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/>
            <p:cNvSpPr/>
            <p:nvPr/>
          </p:nvSpPr>
          <p:spPr>
            <a:xfrm>
              <a:off x="7374870" y="461026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/>
            <p:cNvSpPr/>
            <p:nvPr/>
          </p:nvSpPr>
          <p:spPr>
            <a:xfrm>
              <a:off x="7374871" y="499419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7374871" y="537811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7374870" y="642542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Arrow Connector 200"/>
            <p:cNvCxnSpPr/>
            <p:nvPr/>
          </p:nvCxnSpPr>
          <p:spPr>
            <a:xfrm flipV="1">
              <a:off x="6869644" y="503427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Arrow Connector 201"/>
            <p:cNvCxnSpPr/>
            <p:nvPr/>
          </p:nvCxnSpPr>
          <p:spPr>
            <a:xfrm flipV="1">
              <a:off x="6859087" y="541066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Arrow Connector 202"/>
            <p:cNvCxnSpPr/>
            <p:nvPr/>
          </p:nvCxnSpPr>
          <p:spPr>
            <a:xfrm flipV="1">
              <a:off x="6866210" y="647561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6871490" y="428664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 flipV="1">
              <a:off x="6868850" y="4275830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7" name="TextBox 546"/>
            <p:cNvSpPr txBox="1"/>
            <p:nvPr/>
          </p:nvSpPr>
          <p:spPr>
            <a:xfrm>
              <a:off x="6921901" y="3671014"/>
              <a:ext cx="10205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X</a:t>
              </a:r>
              <a:endParaRPr lang="en-US" sz="28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8453323" y="3671874"/>
            <a:ext cx="789711" cy="2866110"/>
            <a:chOff x="8453323" y="3671874"/>
            <a:chExt cx="789711" cy="2866110"/>
          </a:xfrm>
        </p:grpSpPr>
        <p:sp>
          <p:nvSpPr>
            <p:cNvPr id="529" name="Oval 528"/>
            <p:cNvSpPr/>
            <p:nvPr/>
          </p:nvSpPr>
          <p:spPr>
            <a:xfrm>
              <a:off x="8461241" y="429721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Oval 529"/>
            <p:cNvSpPr/>
            <p:nvPr/>
          </p:nvSpPr>
          <p:spPr>
            <a:xfrm>
              <a:off x="8461240" y="468184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Oval 530"/>
            <p:cNvSpPr/>
            <p:nvPr/>
          </p:nvSpPr>
          <p:spPr>
            <a:xfrm>
              <a:off x="8461241" y="506576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/>
            <p:cNvSpPr/>
            <p:nvPr/>
          </p:nvSpPr>
          <p:spPr>
            <a:xfrm>
              <a:off x="8461241" y="544969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Oval 532"/>
            <p:cNvSpPr/>
            <p:nvPr/>
          </p:nvSpPr>
          <p:spPr>
            <a:xfrm>
              <a:off x="8453323" y="64073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Oval 533"/>
            <p:cNvSpPr/>
            <p:nvPr/>
          </p:nvSpPr>
          <p:spPr>
            <a:xfrm>
              <a:off x="9112405" y="429602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Oval 534"/>
            <p:cNvSpPr/>
            <p:nvPr/>
          </p:nvSpPr>
          <p:spPr>
            <a:xfrm>
              <a:off x="9112404" y="46806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Oval 535"/>
            <p:cNvSpPr/>
            <p:nvPr/>
          </p:nvSpPr>
          <p:spPr>
            <a:xfrm>
              <a:off x="9112405" y="506457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Oval 536"/>
            <p:cNvSpPr/>
            <p:nvPr/>
          </p:nvSpPr>
          <p:spPr>
            <a:xfrm>
              <a:off x="9112405" y="544850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Oval 537"/>
            <p:cNvSpPr/>
            <p:nvPr/>
          </p:nvSpPr>
          <p:spPr>
            <a:xfrm>
              <a:off x="9104487" y="640616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0" name="Straight Arrow Connector 539"/>
            <p:cNvCxnSpPr/>
            <p:nvPr/>
          </p:nvCxnSpPr>
          <p:spPr>
            <a:xfrm flipV="1">
              <a:off x="8591869" y="47435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Straight Arrow Connector 540"/>
            <p:cNvCxnSpPr/>
            <p:nvPr/>
          </p:nvCxnSpPr>
          <p:spPr>
            <a:xfrm flipV="1">
              <a:off x="8602426" y="512583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Straight Arrow Connector 541"/>
            <p:cNvCxnSpPr/>
            <p:nvPr/>
          </p:nvCxnSpPr>
          <p:spPr>
            <a:xfrm flipV="1">
              <a:off x="8591869" y="550222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Arrow Connector 542"/>
            <p:cNvCxnSpPr/>
            <p:nvPr/>
          </p:nvCxnSpPr>
          <p:spPr>
            <a:xfrm flipV="1">
              <a:off x="8591075" y="64775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8" name="TextBox 547"/>
            <p:cNvSpPr txBox="1"/>
            <p:nvPr/>
          </p:nvSpPr>
          <p:spPr>
            <a:xfrm>
              <a:off x="8658606" y="3671874"/>
              <a:ext cx="5262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H</a:t>
              </a:r>
              <a:endParaRPr lang="en-US" sz="2800" dirty="0"/>
            </a:p>
          </p:txBody>
        </p:sp>
      </p:grpSp>
      <p:sp>
        <p:nvSpPr>
          <p:cNvPr id="549" name="TextBox 548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550" name="TextBox 549"/>
          <p:cNvSpPr txBox="1"/>
          <p:nvPr/>
        </p:nvSpPr>
        <p:spPr>
          <a:xfrm>
            <a:off x="1153630" y="753124"/>
            <a:ext cx="8883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       Z      I      H      Z     X      I       Z      H     X      Z      Z      H  ...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5107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The language L</a:t>
            </a:r>
            <a:r>
              <a:rPr lang="en-US" sz="2800" baseline="-25000" dirty="0" smtClean="0"/>
              <a:t>n</a:t>
            </a:r>
            <a:r>
              <a:rPr lang="en-US" sz="2800" dirty="0"/>
              <a:t>:</a:t>
            </a:r>
            <a:endParaRPr lang="en-US" sz="3200" dirty="0"/>
          </a:p>
        </p:txBody>
      </p:sp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cxnSp>
        <p:nvCxnSpPr>
          <p:cNvPr id="62" name="Straight Arrow Connector 61"/>
          <p:cNvCxnSpPr>
            <a:stCxn id="3" idx="6"/>
            <a:endCxn id="10" idx="2"/>
          </p:cNvCxnSpPr>
          <p:nvPr/>
        </p:nvCxnSpPr>
        <p:spPr>
          <a:xfrm flipV="1">
            <a:off x="1031362" y="156109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031361" y="194334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041918" y="23255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31361" y="270198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038484" y="310355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6" idx="2"/>
          </p:cNvCxnSpPr>
          <p:nvPr/>
        </p:nvCxnSpPr>
        <p:spPr>
          <a:xfrm>
            <a:off x="1674608" y="15610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686485" y="19554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686484" y="234004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683711" y="271892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6" idx="6"/>
          </p:cNvCxnSpPr>
          <p:nvPr/>
        </p:nvCxnSpPr>
        <p:spPr>
          <a:xfrm flipV="1">
            <a:off x="2330586" y="1553855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2330585" y="193610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341142" y="231835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330585" y="269474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2337708" y="309630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987027" y="193491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2997584" y="231716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2987027" y="269355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994150" y="309511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630339" y="155385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642216" y="194817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42215" y="233280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639442" y="271167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3638256" y="1553855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4287974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277417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4284540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289820" y="157191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31" idx="6"/>
            <a:endCxn id="35" idx="2"/>
          </p:cNvCxnSpPr>
          <p:nvPr/>
        </p:nvCxnSpPr>
        <p:spPr>
          <a:xfrm flipV="1">
            <a:off x="4287180" y="1561099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4919206" y="153754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V="1">
            <a:off x="4919205" y="191979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V="1">
            <a:off x="4929762" y="230203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4919205" y="267843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926328" y="307999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87589" y="1537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5599466" y="19318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99465" y="231648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96692" y="26953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595506" y="1537541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250308" y="19372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6260865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250308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6257431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6907143" y="23032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6896586" y="267962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903709" y="308118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908989" y="15555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V="1">
            <a:off x="6906349" y="1544785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57535" y="3097497"/>
            <a:ext cx="733303" cy="82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2215195" y="1563471"/>
            <a:ext cx="716677" cy="82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V="1">
            <a:off x="944664" y="2336378"/>
            <a:ext cx="733303" cy="821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2213083" y="2698138"/>
            <a:ext cx="1422934" cy="677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4170174" y="3073579"/>
            <a:ext cx="1422934" cy="677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>
            <a:stCxn id="12" idx="6"/>
            <a:endCxn id="18" idx="2"/>
          </p:cNvCxnSpPr>
          <p:nvPr/>
        </p:nvCxnSpPr>
        <p:spPr>
          <a:xfrm>
            <a:off x="1682526" y="2329651"/>
            <a:ext cx="515256" cy="38392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endCxn id="34" idx="2"/>
          </p:cNvCxnSpPr>
          <p:nvPr/>
        </p:nvCxnSpPr>
        <p:spPr>
          <a:xfrm>
            <a:off x="3614977" y="2696919"/>
            <a:ext cx="541574" cy="40057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44" idx="6"/>
            <a:endCxn id="45" idx="2"/>
          </p:cNvCxnSpPr>
          <p:nvPr/>
        </p:nvCxnSpPr>
        <p:spPr>
          <a:xfrm flipV="1">
            <a:off x="5584229" y="1561099"/>
            <a:ext cx="531092" cy="15352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8066580" y="15076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066579" y="18922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8066580" y="227620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8066580" y="266013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8066579" y="304405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7538848" y="154941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7550725" y="194373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7550724" y="23283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7547951" y="27072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7546765" y="1549412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8737007" y="15254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8737006" y="191008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8737007" y="229401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8737007" y="267793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8737006" y="30618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Arrow Connector 143"/>
          <p:cNvCxnSpPr/>
          <p:nvPr/>
        </p:nvCxnSpPr>
        <p:spPr>
          <a:xfrm>
            <a:off x="8209275" y="1567216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8221152" y="19615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8221151" y="23461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8218378" y="272503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8217192" y="1567216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/>
          <p:cNvSpPr/>
          <p:nvPr/>
        </p:nvSpPr>
        <p:spPr>
          <a:xfrm>
            <a:off x="9389954" y="15241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9389953" y="190880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9389954" y="229273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9389954" y="267665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9389953" y="306057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/>
          <p:cNvCxnSpPr/>
          <p:nvPr/>
        </p:nvCxnSpPr>
        <p:spPr>
          <a:xfrm flipV="1">
            <a:off x="8879056" y="196568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V="1">
            <a:off x="8889613" y="234793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V="1">
            <a:off x="8879056" y="27243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 flipV="1">
            <a:off x="8886179" y="3125892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916268" y="1949387"/>
            <a:ext cx="733303" cy="821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2194193" y="2312324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4151284" y="2687765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1663636" y="1943837"/>
            <a:ext cx="515256" cy="383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3596087" y="2311105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5554135" y="2675130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6072079" y="3090253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29" idx="1"/>
            <a:endCxn id="140" idx="2"/>
          </p:cNvCxnSpPr>
          <p:nvPr/>
        </p:nvCxnSpPr>
        <p:spPr>
          <a:xfrm>
            <a:off x="8085710" y="1526786"/>
            <a:ext cx="651296" cy="44861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29" idx="1"/>
          </p:cNvCxnSpPr>
          <p:nvPr/>
        </p:nvCxnSpPr>
        <p:spPr>
          <a:xfrm flipV="1">
            <a:off x="7495047" y="1526786"/>
            <a:ext cx="590663" cy="158086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40" idx="2"/>
            <a:endCxn id="150" idx="2"/>
          </p:cNvCxnSpPr>
          <p:nvPr/>
        </p:nvCxnSpPr>
        <p:spPr>
          <a:xfrm flipV="1">
            <a:off x="8737006" y="1974123"/>
            <a:ext cx="652947" cy="128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675073" y="3933972"/>
            <a:ext cx="25635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 smtClean="0"/>
              <a:t>Σ</a:t>
            </a:r>
            <a:r>
              <a:rPr lang="en-US" sz="3200" dirty="0" smtClean="0"/>
              <a:t> = {I,Z,X,H}     </a:t>
            </a:r>
            <a:endParaRPr lang="en-US" sz="3200" dirty="0"/>
          </a:p>
        </p:txBody>
      </p:sp>
      <p:sp>
        <p:nvSpPr>
          <p:cNvPr id="61" name="Rectangle 60"/>
          <p:cNvSpPr/>
          <p:nvPr/>
        </p:nvSpPr>
        <p:spPr>
          <a:xfrm>
            <a:off x="695728" y="4819091"/>
            <a:ext cx="100260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L</a:t>
            </a:r>
            <a:r>
              <a:rPr lang="en-US" sz="3200" baseline="-25000" dirty="0" smtClean="0"/>
              <a:t>n </a:t>
            </a:r>
            <a:r>
              <a:rPr lang="en-US" sz="3200" dirty="0" smtClean="0"/>
              <a:t>= {w: the graph induced by w contains an infinite line}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226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3200" dirty="0" smtClean="0"/>
              <a:t>A DCW for L</a:t>
            </a:r>
            <a:r>
              <a:rPr lang="en-US" sz="3200" baseline="-25000" dirty="0" smtClean="0"/>
              <a:t>n</a:t>
            </a:r>
            <a:r>
              <a:rPr lang="en-US" sz="3200" dirty="0"/>
              <a:t>:</a:t>
            </a:r>
            <a:endParaRPr lang="en-US" sz="3600" dirty="0"/>
          </a:p>
        </p:txBody>
      </p:sp>
      <p:sp>
        <p:nvSpPr>
          <p:cNvPr id="272" name="Oval 271"/>
          <p:cNvSpPr/>
          <p:nvPr/>
        </p:nvSpPr>
        <p:spPr>
          <a:xfrm>
            <a:off x="3845858" y="848716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3845857" y="1027529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/>
              <a:t>S</a:t>
            </a:r>
          </a:p>
        </p:txBody>
      </p:sp>
      <p:sp>
        <p:nvSpPr>
          <p:cNvPr id="295" name="TextBox 294"/>
          <p:cNvSpPr txBox="1"/>
          <p:nvPr/>
        </p:nvSpPr>
        <p:spPr>
          <a:xfrm>
            <a:off x="595085" y="4410635"/>
            <a:ext cx="5490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S: the set of lines </a:t>
            </a:r>
            <a:r>
              <a:rPr lang="en-US" sz="3200" smtClean="0"/>
              <a:t>that survive </a:t>
            </a:r>
            <a:r>
              <a:rPr lang="en-US" sz="3200" dirty="0" smtClean="0"/>
              <a:t>since the previous break-point</a:t>
            </a:r>
            <a:endParaRPr lang="en-US" sz="3200" dirty="0"/>
          </a:p>
        </p:txBody>
      </p:sp>
      <p:grpSp>
        <p:nvGrpSpPr>
          <p:cNvPr id="3" name="Group 2"/>
          <p:cNvGrpSpPr/>
          <p:nvPr/>
        </p:nvGrpSpPr>
        <p:grpSpPr>
          <a:xfrm>
            <a:off x="6439155" y="4813792"/>
            <a:ext cx="5586747" cy="1964596"/>
            <a:chOff x="3845857" y="4949244"/>
            <a:chExt cx="5586747" cy="1964596"/>
          </a:xfrm>
        </p:grpSpPr>
        <p:sp>
          <p:nvSpPr>
            <p:cNvPr id="296" name="Rectangle 295"/>
            <p:cNvSpPr/>
            <p:nvPr/>
          </p:nvSpPr>
          <p:spPr>
            <a:xfrm>
              <a:off x="3845857" y="5682734"/>
              <a:ext cx="3770776" cy="12311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err="1" smtClean="0"/>
                <a:t>Vardi</a:t>
              </a:r>
              <a:r>
                <a:rPr lang="en-US" sz="2800" dirty="0" smtClean="0"/>
                <a:t> </a:t>
              </a:r>
              <a:r>
                <a:rPr lang="en-US" sz="2800" dirty="0" err="1" smtClean="0"/>
                <a:t>Wolper</a:t>
              </a:r>
              <a:r>
                <a:rPr lang="en-US" sz="2800" dirty="0" smtClean="0"/>
                <a:t> 1986:</a:t>
              </a:r>
            </a:p>
            <a:p>
              <a:r>
                <a:rPr lang="en-US" sz="2800" dirty="0" smtClean="0"/>
                <a:t>handling of eventualities</a:t>
              </a:r>
              <a:endParaRPr lang="en-US" sz="2800" dirty="0"/>
            </a:p>
            <a:p>
              <a:endParaRPr lang="en-US" dirty="0"/>
            </a:p>
          </p:txBody>
        </p:sp>
        <p:pic>
          <p:nvPicPr>
            <p:cNvPr id="297" name="Picture 29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5012" y="4949244"/>
              <a:ext cx="1307592" cy="1868424"/>
            </a:xfrm>
            <a:prstGeom prst="rect">
              <a:avLst/>
            </a:prstGeom>
          </p:spPr>
        </p:pic>
      </p:grpSp>
      <p:sp>
        <p:nvSpPr>
          <p:cNvPr id="298" name="TextBox 297"/>
          <p:cNvSpPr txBox="1"/>
          <p:nvPr/>
        </p:nvSpPr>
        <p:spPr>
          <a:xfrm>
            <a:off x="6876583" y="982558"/>
            <a:ext cx="380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 ⊆{0,1,2,...,n-1}</a:t>
            </a:r>
            <a:endParaRPr lang="en-US" sz="2800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3717561" y="4991725"/>
            <a:ext cx="2068642" cy="496128"/>
          </a:xfrm>
          <a:prstGeom prst="wedgeRoundRectCallout">
            <a:avLst>
              <a:gd name="adj1" fmla="val 72125"/>
              <a:gd name="adj2" fmla="val 144643"/>
              <a:gd name="adj3" fmla="val 16667"/>
            </a:avLst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4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3200" dirty="0" smtClean="0"/>
              <a:t>A DCW for L</a:t>
            </a:r>
            <a:r>
              <a:rPr lang="en-US" sz="3200" baseline="-25000" dirty="0" smtClean="0"/>
              <a:t>n</a:t>
            </a:r>
            <a:r>
              <a:rPr lang="en-US" sz="3200" dirty="0"/>
              <a:t>:</a:t>
            </a:r>
            <a:endParaRPr lang="en-US" sz="3600" dirty="0"/>
          </a:p>
        </p:txBody>
      </p:sp>
      <p:sp>
        <p:nvSpPr>
          <p:cNvPr id="272" name="Oval 271"/>
          <p:cNvSpPr/>
          <p:nvPr/>
        </p:nvSpPr>
        <p:spPr>
          <a:xfrm>
            <a:off x="3845858" y="848716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3845857" y="1027529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/>
              <a:t>S</a:t>
            </a:r>
          </a:p>
        </p:txBody>
      </p:sp>
      <p:sp>
        <p:nvSpPr>
          <p:cNvPr id="295" name="TextBox 294"/>
          <p:cNvSpPr txBox="1"/>
          <p:nvPr/>
        </p:nvSpPr>
        <p:spPr>
          <a:xfrm>
            <a:off x="595085" y="4410635"/>
            <a:ext cx="53353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S: the set of lines </a:t>
            </a:r>
            <a:r>
              <a:rPr lang="en-US" sz="3200" smtClean="0"/>
              <a:t>that survive </a:t>
            </a:r>
            <a:r>
              <a:rPr lang="en-US" sz="3200" dirty="0" smtClean="0"/>
              <a:t>since the previous break-point</a:t>
            </a:r>
            <a:endParaRPr lang="en-US" sz="3200" dirty="0"/>
          </a:p>
        </p:txBody>
      </p:sp>
      <p:sp>
        <p:nvSpPr>
          <p:cNvPr id="298" name="TextBox 297"/>
          <p:cNvSpPr txBox="1"/>
          <p:nvPr/>
        </p:nvSpPr>
        <p:spPr>
          <a:xfrm>
            <a:off x="6876583" y="982558"/>
            <a:ext cx="380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 ⊆{0,1,2,...,n-1}</a:t>
            </a:r>
            <a:endParaRPr lang="en-US" sz="2800" dirty="0"/>
          </a:p>
        </p:txBody>
      </p:sp>
      <p:cxnSp>
        <p:nvCxnSpPr>
          <p:cNvPr id="9" name="Curved Connector 8"/>
          <p:cNvCxnSpPr/>
          <p:nvPr/>
        </p:nvCxnSpPr>
        <p:spPr>
          <a:xfrm rot="5400000">
            <a:off x="4614841" y="1058151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75819" y="2173377"/>
            <a:ext cx="741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800" dirty="0" smtClean="0"/>
              <a:t>I</a:t>
            </a:r>
            <a:endParaRPr lang="en-US" sz="2800" dirty="0"/>
          </a:p>
        </p:txBody>
      </p:sp>
      <p:sp>
        <p:nvSpPr>
          <p:cNvPr id="11" name="Oval 10"/>
          <p:cNvSpPr/>
          <p:nvPr/>
        </p:nvSpPr>
        <p:spPr>
          <a:xfrm>
            <a:off x="6382870" y="2190405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382869" y="2369218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 smtClean="0"/>
              <a:t>S∖{0}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4846345" y="1882476"/>
            <a:ext cx="1084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400" dirty="0" smtClean="0"/>
              <a:t>H</a:t>
            </a:r>
            <a:endParaRPr lang="en-US" sz="2400" dirty="0"/>
          </a:p>
        </p:txBody>
      </p:sp>
      <p:cxnSp>
        <p:nvCxnSpPr>
          <p:cNvPr id="15" name="Straight Arrow Connector 14"/>
          <p:cNvCxnSpPr>
            <a:endCxn id="11" idx="1"/>
          </p:cNvCxnSpPr>
          <p:nvPr/>
        </p:nvCxnSpPr>
        <p:spPr>
          <a:xfrm>
            <a:off x="5388403" y="1319115"/>
            <a:ext cx="1220368" cy="9999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7493063" y="553225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6" name="Oval 15"/>
          <p:cNvSpPr/>
          <p:nvPr/>
        </p:nvSpPr>
        <p:spPr>
          <a:xfrm>
            <a:off x="7493062" y="583705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493063" y="614130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493063" y="644554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069934" y="55313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" name="Oval 19"/>
          <p:cNvSpPr/>
          <p:nvPr/>
        </p:nvSpPr>
        <p:spPr>
          <a:xfrm>
            <a:off x="8069933" y="583611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069934" y="614036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8069934" y="644460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7608788" y="558307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7608787" y="5885989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7618140" y="6188906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608787" y="648718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8586979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" name="Oval 27"/>
          <p:cNvSpPr/>
          <p:nvPr/>
        </p:nvSpPr>
        <p:spPr>
          <a:xfrm>
            <a:off x="8586978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8586979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8586979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159173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" name="Oval 31"/>
          <p:cNvSpPr/>
          <p:nvPr/>
        </p:nvSpPr>
        <p:spPr>
          <a:xfrm>
            <a:off x="9159172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159173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9159173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8695689" y="5568480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706211" y="5880962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8706210" y="6185765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9" name="Oval 38"/>
          <p:cNvSpPr/>
          <p:nvPr/>
        </p:nvSpPr>
        <p:spPr>
          <a:xfrm>
            <a:off x="9861911" y="577088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9861911" y="607513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861911" y="637937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3" name="Oval 42"/>
          <p:cNvSpPr/>
          <p:nvPr/>
        </p:nvSpPr>
        <p:spPr>
          <a:xfrm>
            <a:off x="10438781" y="576994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0438782" y="607419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10438782" y="637843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9991198" y="610595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9981846" y="640422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9992833" y="5513486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9990495" y="5504916"/>
            <a:ext cx="456470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8702704" y="5531881"/>
            <a:ext cx="473416" cy="949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1096412" y="543221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2" name="Oval 51"/>
          <p:cNvSpPr/>
          <p:nvPr/>
        </p:nvSpPr>
        <p:spPr>
          <a:xfrm>
            <a:off x="11096411" y="57370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1096412" y="604126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1096412" y="634550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1673283" y="543127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6" name="Oval 55"/>
          <p:cNvSpPr/>
          <p:nvPr/>
        </p:nvSpPr>
        <p:spPr>
          <a:xfrm>
            <a:off x="11673282" y="573607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11673283" y="604032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11673283" y="634456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11212136" y="578595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11221489" y="608886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1212136" y="638714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658223" y="5516721"/>
            <a:ext cx="7223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0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1</a:t>
            </a:r>
          </a:p>
          <a:p>
            <a:pPr>
              <a:lnSpc>
                <a:spcPct val="50000"/>
              </a:lnSpc>
            </a:pPr>
            <a:endParaRPr lang="en-US" sz="2000" dirty="0" smtClean="0"/>
          </a:p>
          <a:p>
            <a:pPr>
              <a:lnSpc>
                <a:spcPct val="50000"/>
              </a:lnSpc>
            </a:pPr>
            <a:r>
              <a:rPr lang="en-US" sz="2000" dirty="0" smtClean="0"/>
              <a:t>2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3</a:t>
            </a:r>
          </a:p>
          <a:p>
            <a:pPr>
              <a:lnSpc>
                <a:spcPct val="50000"/>
              </a:lnSpc>
            </a:pPr>
            <a:endParaRPr lang="he-IL" sz="2000" dirty="0" smtClean="0"/>
          </a:p>
        </p:txBody>
      </p:sp>
      <p:sp>
        <p:nvSpPr>
          <p:cNvPr id="63" name="TextBox 62"/>
          <p:cNvSpPr txBox="1"/>
          <p:nvPr/>
        </p:nvSpPr>
        <p:spPr>
          <a:xfrm>
            <a:off x="7711188" y="5006961"/>
            <a:ext cx="467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64" name="Oval 63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5" name="Oval 64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6" name="TextBox 65"/>
          <p:cNvSpPr txBox="1"/>
          <p:nvPr/>
        </p:nvSpPr>
        <p:spPr>
          <a:xfrm>
            <a:off x="8800713" y="4992752"/>
            <a:ext cx="46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67" name="TextBox 66"/>
          <p:cNvSpPr txBox="1"/>
          <p:nvPr/>
        </p:nvSpPr>
        <p:spPr>
          <a:xfrm>
            <a:off x="10035594" y="4981696"/>
            <a:ext cx="904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</a:t>
            </a:r>
            <a:endParaRPr lang="en-US" sz="2400" dirty="0"/>
          </a:p>
        </p:txBody>
      </p:sp>
      <p:sp>
        <p:nvSpPr>
          <p:cNvPr id="68" name="TextBox 67"/>
          <p:cNvSpPr txBox="1"/>
          <p:nvPr/>
        </p:nvSpPr>
        <p:spPr>
          <a:xfrm>
            <a:off x="11259984" y="4965735"/>
            <a:ext cx="365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28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</a:t>
            </a:r>
            <a:r>
              <a:rPr lang="en-US" sz="2800" dirty="0" err="1" smtClean="0"/>
              <a:t>tDCW</a:t>
            </a:r>
            <a:r>
              <a:rPr lang="en-US" sz="2800" dirty="0" smtClean="0"/>
              <a:t> for L</a:t>
            </a:r>
            <a:r>
              <a:rPr lang="en-US" sz="2800" baseline="-25000" dirty="0" smtClean="0"/>
              <a:t>4</a:t>
            </a:r>
            <a:r>
              <a:rPr lang="en-US" sz="2800" dirty="0" smtClean="0"/>
              <a:t>:</a:t>
            </a:r>
            <a:endParaRPr lang="en-US" sz="3200" dirty="0"/>
          </a:p>
        </p:txBody>
      </p:sp>
      <p:sp>
        <p:nvSpPr>
          <p:cNvPr id="167" name="Oval 166"/>
          <p:cNvSpPr/>
          <p:nvPr/>
        </p:nvSpPr>
        <p:spPr>
          <a:xfrm>
            <a:off x="7493063" y="553225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68" name="Oval 167"/>
          <p:cNvSpPr/>
          <p:nvPr/>
        </p:nvSpPr>
        <p:spPr>
          <a:xfrm>
            <a:off x="7493062" y="583705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/>
          <p:cNvSpPr/>
          <p:nvPr/>
        </p:nvSpPr>
        <p:spPr>
          <a:xfrm>
            <a:off x="7493063" y="614130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7493063" y="644554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8069934" y="55313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4" name="Oval 173"/>
          <p:cNvSpPr/>
          <p:nvPr/>
        </p:nvSpPr>
        <p:spPr>
          <a:xfrm>
            <a:off x="8069933" y="583611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8069934" y="614036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8069934" y="644460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Arrow Connector 178"/>
          <p:cNvCxnSpPr/>
          <p:nvPr/>
        </p:nvCxnSpPr>
        <p:spPr>
          <a:xfrm flipV="1">
            <a:off x="7608788" y="558307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 flipV="1">
            <a:off x="7608787" y="5885989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 flipV="1">
            <a:off x="7618140" y="6188906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 flipV="1">
            <a:off x="7608787" y="648718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>
          <a:xfrm>
            <a:off x="8586979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Oval 184"/>
          <p:cNvSpPr/>
          <p:nvPr/>
        </p:nvSpPr>
        <p:spPr>
          <a:xfrm>
            <a:off x="8586978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8586979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8586979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9159173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9" name="Oval 188"/>
          <p:cNvSpPr/>
          <p:nvPr/>
        </p:nvSpPr>
        <p:spPr>
          <a:xfrm>
            <a:off x="9159172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/>
          <p:cNvSpPr/>
          <p:nvPr/>
        </p:nvSpPr>
        <p:spPr>
          <a:xfrm>
            <a:off x="9159173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/>
        </p:nvSpPr>
        <p:spPr>
          <a:xfrm>
            <a:off x="9159173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Arrow Connector 191"/>
          <p:cNvCxnSpPr/>
          <p:nvPr/>
        </p:nvCxnSpPr>
        <p:spPr>
          <a:xfrm>
            <a:off x="8695689" y="5568480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/>
          <p:cNvCxnSpPr/>
          <p:nvPr/>
        </p:nvCxnSpPr>
        <p:spPr>
          <a:xfrm>
            <a:off x="8706211" y="5880962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8706210" y="6185765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Oval 194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6" name="Oval 195"/>
          <p:cNvSpPr/>
          <p:nvPr/>
        </p:nvSpPr>
        <p:spPr>
          <a:xfrm>
            <a:off x="9861911" y="577088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/>
        </p:nvSpPr>
        <p:spPr>
          <a:xfrm>
            <a:off x="9861911" y="607513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9861911" y="637937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Oval 200"/>
          <p:cNvSpPr/>
          <p:nvPr/>
        </p:nvSpPr>
        <p:spPr>
          <a:xfrm>
            <a:off x="10438781" y="576994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10438782" y="607419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10438782" y="637843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" name="Straight Arrow Connector 204"/>
          <p:cNvCxnSpPr/>
          <p:nvPr/>
        </p:nvCxnSpPr>
        <p:spPr>
          <a:xfrm flipV="1">
            <a:off x="9991198" y="610595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/>
          <p:nvPr/>
        </p:nvCxnSpPr>
        <p:spPr>
          <a:xfrm flipV="1">
            <a:off x="9981846" y="640422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/>
          <p:nvPr/>
        </p:nvCxnSpPr>
        <p:spPr>
          <a:xfrm>
            <a:off x="9992833" y="5513486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/>
          <p:cNvCxnSpPr/>
          <p:nvPr/>
        </p:nvCxnSpPr>
        <p:spPr>
          <a:xfrm flipV="1">
            <a:off x="9990495" y="5504916"/>
            <a:ext cx="456470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>
            <a:stCxn id="187" idx="6"/>
          </p:cNvCxnSpPr>
          <p:nvPr/>
        </p:nvCxnSpPr>
        <p:spPr>
          <a:xfrm flipV="1">
            <a:off x="8702704" y="5531881"/>
            <a:ext cx="473416" cy="949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Oval 212"/>
          <p:cNvSpPr/>
          <p:nvPr/>
        </p:nvSpPr>
        <p:spPr>
          <a:xfrm>
            <a:off x="11096412" y="543221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Oval 213"/>
          <p:cNvSpPr/>
          <p:nvPr/>
        </p:nvSpPr>
        <p:spPr>
          <a:xfrm>
            <a:off x="11096411" y="57370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/>
        </p:nvSpPr>
        <p:spPr>
          <a:xfrm>
            <a:off x="11096412" y="604126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11096412" y="634550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11673283" y="543127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Oval 218"/>
          <p:cNvSpPr/>
          <p:nvPr/>
        </p:nvSpPr>
        <p:spPr>
          <a:xfrm>
            <a:off x="11673282" y="573607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11673283" y="604032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11673283" y="634456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3" name="Straight Arrow Connector 222"/>
          <p:cNvCxnSpPr/>
          <p:nvPr/>
        </p:nvCxnSpPr>
        <p:spPr>
          <a:xfrm flipV="1">
            <a:off x="11212136" y="578595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 flipV="1">
            <a:off x="11221489" y="608886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/>
          <p:cNvCxnSpPr/>
          <p:nvPr/>
        </p:nvCxnSpPr>
        <p:spPr>
          <a:xfrm flipV="1">
            <a:off x="11212136" y="638714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TextBox 226"/>
          <p:cNvSpPr txBox="1"/>
          <p:nvPr/>
        </p:nvSpPr>
        <p:spPr>
          <a:xfrm>
            <a:off x="6658223" y="5516721"/>
            <a:ext cx="7223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0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1</a:t>
            </a:r>
          </a:p>
          <a:p>
            <a:pPr>
              <a:lnSpc>
                <a:spcPct val="50000"/>
              </a:lnSpc>
            </a:pPr>
            <a:endParaRPr lang="en-US" sz="2000" dirty="0" smtClean="0"/>
          </a:p>
          <a:p>
            <a:pPr>
              <a:lnSpc>
                <a:spcPct val="50000"/>
              </a:lnSpc>
            </a:pPr>
            <a:r>
              <a:rPr lang="en-US" sz="2000" dirty="0" smtClean="0"/>
              <a:t>2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3</a:t>
            </a:r>
          </a:p>
          <a:p>
            <a:pPr>
              <a:lnSpc>
                <a:spcPct val="50000"/>
              </a:lnSpc>
            </a:pPr>
            <a:endParaRPr lang="he-IL" sz="2000" dirty="0" smtClean="0"/>
          </a:p>
        </p:txBody>
      </p:sp>
      <p:sp>
        <p:nvSpPr>
          <p:cNvPr id="228" name="TextBox 227"/>
          <p:cNvSpPr txBox="1"/>
          <p:nvPr/>
        </p:nvSpPr>
        <p:spPr>
          <a:xfrm>
            <a:off x="7711188" y="5006961"/>
            <a:ext cx="467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229" name="Oval 228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Oval 229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TextBox 230"/>
          <p:cNvSpPr txBox="1"/>
          <p:nvPr/>
        </p:nvSpPr>
        <p:spPr>
          <a:xfrm>
            <a:off x="8800713" y="4992752"/>
            <a:ext cx="46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232" name="TextBox 231"/>
          <p:cNvSpPr txBox="1"/>
          <p:nvPr/>
        </p:nvSpPr>
        <p:spPr>
          <a:xfrm>
            <a:off x="10035594" y="4981696"/>
            <a:ext cx="904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</a:t>
            </a:r>
            <a:endParaRPr lang="en-US" sz="2400" dirty="0"/>
          </a:p>
        </p:txBody>
      </p:sp>
      <p:sp>
        <p:nvSpPr>
          <p:cNvPr id="233" name="TextBox 232"/>
          <p:cNvSpPr txBox="1"/>
          <p:nvPr/>
        </p:nvSpPr>
        <p:spPr>
          <a:xfrm>
            <a:off x="11259984" y="4965735"/>
            <a:ext cx="365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73" name="Oval 72"/>
          <p:cNvSpPr/>
          <p:nvPr/>
        </p:nvSpPr>
        <p:spPr>
          <a:xfrm>
            <a:off x="1452283" y="2312898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1452282" y="2491711"/>
            <a:ext cx="154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dirty="0" smtClean="0"/>
              <a:t>{0,1,2,3}</a:t>
            </a:r>
            <a:endParaRPr lang="en-US" sz="2400" dirty="0"/>
          </a:p>
        </p:txBody>
      </p:sp>
      <p:cxnSp>
        <p:nvCxnSpPr>
          <p:cNvPr id="95" name="Curved Connector 94"/>
          <p:cNvCxnSpPr>
            <a:stCxn id="73" idx="5"/>
            <a:endCxn id="73" idx="3"/>
          </p:cNvCxnSpPr>
          <p:nvPr/>
        </p:nvCxnSpPr>
        <p:spPr>
          <a:xfrm rot="5400000">
            <a:off x="2223556" y="2517408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1855661" y="3641192"/>
            <a:ext cx="7212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sz="2400" dirty="0" smtClean="0"/>
              <a:t>I,Z,X</a:t>
            </a:r>
            <a:endParaRPr lang="en-US" sz="2400" dirty="0"/>
          </a:p>
        </p:txBody>
      </p:sp>
      <p:sp>
        <p:nvSpPr>
          <p:cNvPr id="234" name="Oval 233"/>
          <p:cNvSpPr/>
          <p:nvPr/>
        </p:nvSpPr>
        <p:spPr>
          <a:xfrm>
            <a:off x="4078941" y="2312898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TextBox 234"/>
          <p:cNvSpPr txBox="1"/>
          <p:nvPr/>
        </p:nvSpPr>
        <p:spPr>
          <a:xfrm>
            <a:off x="4078940" y="2491711"/>
            <a:ext cx="154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dirty="0" smtClean="0"/>
              <a:t>{1,2,3}</a:t>
            </a:r>
            <a:endParaRPr lang="en-US" sz="2400" dirty="0"/>
          </a:p>
        </p:txBody>
      </p:sp>
      <p:cxnSp>
        <p:nvCxnSpPr>
          <p:cNvPr id="236" name="Curved Connector 235"/>
          <p:cNvCxnSpPr/>
          <p:nvPr/>
        </p:nvCxnSpPr>
        <p:spPr>
          <a:xfrm rot="5400000">
            <a:off x="4850214" y="2517408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>
            <a:stCxn id="73" idx="6"/>
            <a:endCxn id="234" idx="2"/>
          </p:cNvCxnSpPr>
          <p:nvPr/>
        </p:nvCxnSpPr>
        <p:spPr>
          <a:xfrm>
            <a:off x="2994829" y="2752169"/>
            <a:ext cx="108411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/>
          <p:cNvSpPr txBox="1"/>
          <p:nvPr/>
        </p:nvSpPr>
        <p:spPr>
          <a:xfrm>
            <a:off x="2951076" y="2312898"/>
            <a:ext cx="545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240" name="TextBox 239"/>
          <p:cNvSpPr txBox="1"/>
          <p:nvPr/>
        </p:nvSpPr>
        <p:spPr>
          <a:xfrm>
            <a:off x="5250724" y="3256532"/>
            <a:ext cx="741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I,H</a:t>
            </a:r>
            <a:endParaRPr lang="en-US" sz="2400" dirty="0"/>
          </a:p>
        </p:txBody>
      </p:sp>
      <p:sp>
        <p:nvSpPr>
          <p:cNvPr id="242" name="Oval 241"/>
          <p:cNvSpPr/>
          <p:nvPr/>
        </p:nvSpPr>
        <p:spPr>
          <a:xfrm>
            <a:off x="4085128" y="4431647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TextBox 242"/>
          <p:cNvSpPr txBox="1"/>
          <p:nvPr/>
        </p:nvSpPr>
        <p:spPr>
          <a:xfrm>
            <a:off x="4085127" y="4610460"/>
            <a:ext cx="154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smtClean="0"/>
              <a:t>{0,2,3</a:t>
            </a:r>
            <a:r>
              <a:rPr lang="en-US" sz="2400" dirty="0" smtClean="0"/>
              <a:t>}</a:t>
            </a:r>
            <a:endParaRPr lang="en-US" sz="2400" dirty="0"/>
          </a:p>
        </p:txBody>
      </p:sp>
      <p:cxnSp>
        <p:nvCxnSpPr>
          <p:cNvPr id="244" name="Curved Connector 243"/>
          <p:cNvCxnSpPr/>
          <p:nvPr/>
        </p:nvCxnSpPr>
        <p:spPr>
          <a:xfrm rot="5400000">
            <a:off x="4856401" y="4636157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/>
          <p:cNvSpPr txBox="1"/>
          <p:nvPr/>
        </p:nvSpPr>
        <p:spPr>
          <a:xfrm>
            <a:off x="4788313" y="5609385"/>
            <a:ext cx="741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269" name="Arc 268"/>
          <p:cNvSpPr/>
          <p:nvPr/>
        </p:nvSpPr>
        <p:spPr>
          <a:xfrm flipH="1">
            <a:off x="3495957" y="2962288"/>
            <a:ext cx="1301303" cy="1898715"/>
          </a:xfrm>
          <a:prstGeom prst="arc">
            <a:avLst>
              <a:gd name="adj1" fmla="val 16200000"/>
              <a:gd name="adj2" fmla="val 5110339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/>
        </p:nvSpPr>
        <p:spPr>
          <a:xfrm>
            <a:off x="3042493" y="3457523"/>
            <a:ext cx="4267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sz="2800" dirty="0" smtClean="0"/>
              <a:t> </a:t>
            </a:r>
            <a:r>
              <a:rPr lang="en-US" sz="2400" dirty="0" smtClean="0"/>
              <a:t>X</a:t>
            </a:r>
            <a:endParaRPr lang="en-US" sz="2800" dirty="0"/>
          </a:p>
        </p:txBody>
      </p:sp>
      <p:sp>
        <p:nvSpPr>
          <p:cNvPr id="272" name="Oval 271"/>
          <p:cNvSpPr/>
          <p:nvPr/>
        </p:nvSpPr>
        <p:spPr>
          <a:xfrm>
            <a:off x="4078940" y="185328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4078939" y="364141"/>
            <a:ext cx="154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dirty="0" smtClean="0"/>
              <a:t>{0,1,2}</a:t>
            </a:r>
            <a:endParaRPr lang="en-US" sz="2400" dirty="0"/>
          </a:p>
        </p:txBody>
      </p:sp>
      <p:cxnSp>
        <p:nvCxnSpPr>
          <p:cNvPr id="274" name="Curved Connector 273"/>
          <p:cNvCxnSpPr/>
          <p:nvPr/>
        </p:nvCxnSpPr>
        <p:spPr>
          <a:xfrm rot="5400000">
            <a:off x="4850213" y="389838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TextBox 274"/>
          <p:cNvSpPr txBox="1"/>
          <p:nvPr/>
        </p:nvSpPr>
        <p:spPr>
          <a:xfrm>
            <a:off x="5211092" y="1131462"/>
            <a:ext cx="7415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I,X</a:t>
            </a:r>
            <a:endParaRPr lang="en-US" sz="2400" dirty="0"/>
          </a:p>
          <a:p>
            <a:pPr algn="r" rtl="1"/>
            <a:endParaRPr lang="en-US" sz="2800" dirty="0"/>
          </a:p>
        </p:txBody>
      </p:sp>
      <p:sp>
        <p:nvSpPr>
          <p:cNvPr id="276" name="Arc 275"/>
          <p:cNvSpPr/>
          <p:nvPr/>
        </p:nvSpPr>
        <p:spPr>
          <a:xfrm flipH="1">
            <a:off x="3452309" y="678190"/>
            <a:ext cx="1301303" cy="1898715"/>
          </a:xfrm>
          <a:prstGeom prst="arc">
            <a:avLst>
              <a:gd name="adj1" fmla="val 16200000"/>
              <a:gd name="adj2" fmla="val 5371850"/>
            </a:avLst>
          </a:prstGeom>
          <a:ln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/>
        </p:nvSpPr>
        <p:spPr>
          <a:xfrm>
            <a:off x="3137570" y="124861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278" name="Oval 277"/>
          <p:cNvSpPr/>
          <p:nvPr/>
        </p:nvSpPr>
        <p:spPr>
          <a:xfrm>
            <a:off x="6721789" y="159023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TextBox 278"/>
          <p:cNvSpPr txBox="1"/>
          <p:nvPr/>
        </p:nvSpPr>
        <p:spPr>
          <a:xfrm>
            <a:off x="6721788" y="337836"/>
            <a:ext cx="154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dirty="0" smtClean="0"/>
              <a:t>{1,2}</a:t>
            </a:r>
            <a:endParaRPr lang="en-US" sz="2400" dirty="0"/>
          </a:p>
        </p:txBody>
      </p:sp>
      <p:cxnSp>
        <p:nvCxnSpPr>
          <p:cNvPr id="281" name="Straight Arrow Connector 280"/>
          <p:cNvCxnSpPr/>
          <p:nvPr/>
        </p:nvCxnSpPr>
        <p:spPr>
          <a:xfrm>
            <a:off x="5637677" y="598294"/>
            <a:ext cx="108411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TextBox 281"/>
          <p:cNvSpPr txBox="1"/>
          <p:nvPr/>
        </p:nvSpPr>
        <p:spPr>
          <a:xfrm flipH="1">
            <a:off x="6174942" y="159023"/>
            <a:ext cx="45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293" name="Arc 292"/>
          <p:cNvSpPr/>
          <p:nvPr/>
        </p:nvSpPr>
        <p:spPr>
          <a:xfrm>
            <a:off x="2079809" y="1829536"/>
            <a:ext cx="9016601" cy="1225710"/>
          </a:xfrm>
          <a:prstGeom prst="arc">
            <a:avLst>
              <a:gd name="adj1" fmla="val 10888467"/>
              <a:gd name="adj2" fmla="val 21532811"/>
            </a:avLst>
          </a:prstGeom>
          <a:ln w="76200" cmpd="dbl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TextBox 293"/>
          <p:cNvSpPr txBox="1"/>
          <p:nvPr/>
        </p:nvSpPr>
        <p:spPr>
          <a:xfrm>
            <a:off x="9862093" y="1702567"/>
            <a:ext cx="1084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en-US" sz="2400" dirty="0" smtClean="0"/>
              <a:t>H</a:t>
            </a:r>
            <a:endParaRPr lang="en-US" sz="2400" dirty="0"/>
          </a:p>
        </p:txBody>
      </p:sp>
      <p:sp>
        <p:nvSpPr>
          <p:cNvPr id="87" name="Oval 86"/>
          <p:cNvSpPr/>
          <p:nvPr/>
        </p:nvSpPr>
        <p:spPr>
          <a:xfrm>
            <a:off x="10297529" y="2350744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10728788" y="2543730"/>
            <a:ext cx="707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400" smtClean="0"/>
              <a:t>{0}</a:t>
            </a:r>
            <a:endParaRPr lang="en-US" sz="2400" dirty="0"/>
          </a:p>
        </p:txBody>
      </p:sp>
      <p:sp>
        <p:nvSpPr>
          <p:cNvPr id="99" name="TextBox 98"/>
          <p:cNvSpPr txBox="1"/>
          <p:nvPr/>
        </p:nvSpPr>
        <p:spPr>
          <a:xfrm>
            <a:off x="620988" y="5863775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2</a:t>
            </a:r>
            <a:r>
              <a:rPr lang="en-US" sz="2800" baseline="30000" dirty="0" smtClean="0"/>
              <a:t>n</a:t>
            </a:r>
            <a:r>
              <a:rPr lang="en-US" sz="2800" dirty="0" smtClean="0"/>
              <a:t>-1 states...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497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234" grpId="0" animBg="1"/>
      <p:bldP spid="235" grpId="0"/>
      <p:bldP spid="239" grpId="0"/>
      <p:bldP spid="240" grpId="0"/>
      <p:bldP spid="242" grpId="0" animBg="1"/>
      <p:bldP spid="243" grpId="0"/>
      <p:bldP spid="247" grpId="0"/>
      <p:bldP spid="269" grpId="0" animBg="1"/>
      <p:bldP spid="271" grpId="0"/>
      <p:bldP spid="272" grpId="0" animBg="1"/>
      <p:bldP spid="273" grpId="0"/>
      <p:bldP spid="275" grpId="0"/>
      <p:bldP spid="276" grpId="0" animBg="1"/>
      <p:bldP spid="277" grpId="0"/>
      <p:bldP spid="278" grpId="0" animBg="1"/>
      <p:bldP spid="279" grpId="0"/>
      <p:bldP spid="282" grpId="0"/>
      <p:bldP spid="293" grpId="0" animBg="1"/>
      <p:bldP spid="294" grpId="0"/>
      <p:bldP spid="87" grpId="0" animBg="1"/>
      <p:bldP spid="88" grpId="0"/>
      <p:bldP spid="9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</a:t>
            </a:r>
            <a:r>
              <a:rPr lang="en-US" sz="2800" dirty="0" err="1" smtClean="0"/>
              <a:t>tNCW</a:t>
            </a:r>
            <a:r>
              <a:rPr lang="en-US" sz="2800" dirty="0" smtClean="0"/>
              <a:t> for L</a:t>
            </a:r>
            <a:r>
              <a:rPr lang="en-US" sz="2800" baseline="-25000" dirty="0" smtClean="0"/>
              <a:t>n</a:t>
            </a:r>
            <a:r>
              <a:rPr lang="en-US" sz="2800" dirty="0" smtClean="0"/>
              <a:t>: guesses a line that survives</a:t>
            </a:r>
            <a:endParaRPr lang="en-US" sz="3200" dirty="0"/>
          </a:p>
        </p:txBody>
      </p:sp>
      <p:sp>
        <p:nvSpPr>
          <p:cNvPr id="298" name="TextBox 297"/>
          <p:cNvSpPr txBox="1"/>
          <p:nvPr/>
        </p:nvSpPr>
        <p:spPr>
          <a:xfrm>
            <a:off x="6876583" y="982558"/>
            <a:ext cx="380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Q </a:t>
            </a:r>
            <a:r>
              <a:rPr lang="en-US" sz="2800" dirty="0"/>
              <a:t>=</a:t>
            </a:r>
            <a:r>
              <a:rPr lang="en-US" sz="2800" dirty="0" smtClean="0"/>
              <a:t>{0,1,2,...,n-1}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1794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16" y="1857827"/>
            <a:ext cx="4854555" cy="33631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458" y="1291774"/>
            <a:ext cx="3312886" cy="51728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01" y="6396335"/>
            <a:ext cx="119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he-IL" sz="2400" dirty="0" smtClean="0"/>
              <a:t>1956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148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</a:t>
            </a:r>
            <a:r>
              <a:rPr lang="en-US" sz="2800" dirty="0" err="1" smtClean="0"/>
              <a:t>tNCW</a:t>
            </a:r>
            <a:r>
              <a:rPr lang="en-US" sz="2800" dirty="0" smtClean="0"/>
              <a:t> for L</a:t>
            </a:r>
            <a:r>
              <a:rPr lang="en-US" sz="2800" baseline="-25000" dirty="0" smtClean="0"/>
              <a:t>n</a:t>
            </a:r>
            <a:r>
              <a:rPr lang="en-US" sz="2800" dirty="0" smtClean="0"/>
              <a:t>: guesses a line that survives</a:t>
            </a:r>
            <a:endParaRPr lang="en-US" sz="3200" dirty="0"/>
          </a:p>
        </p:txBody>
      </p:sp>
      <p:sp>
        <p:nvSpPr>
          <p:cNvPr id="272" name="Oval 271"/>
          <p:cNvSpPr/>
          <p:nvPr/>
        </p:nvSpPr>
        <p:spPr>
          <a:xfrm>
            <a:off x="1211527" y="4518491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TextBox 272"/>
          <p:cNvSpPr txBox="1"/>
          <p:nvPr/>
        </p:nvSpPr>
        <p:spPr>
          <a:xfrm>
            <a:off x="1211526" y="4697304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298" name="TextBox 297"/>
          <p:cNvSpPr txBox="1"/>
          <p:nvPr/>
        </p:nvSpPr>
        <p:spPr>
          <a:xfrm>
            <a:off x="6876583" y="982558"/>
            <a:ext cx="380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Q </a:t>
            </a:r>
            <a:r>
              <a:rPr lang="en-US" sz="2800" dirty="0"/>
              <a:t>=</a:t>
            </a:r>
            <a:r>
              <a:rPr lang="en-US" sz="2800" dirty="0" smtClean="0"/>
              <a:t>{0,1,2,...,n-1}</a:t>
            </a:r>
            <a:endParaRPr lang="en-US" sz="2800" dirty="0"/>
          </a:p>
        </p:txBody>
      </p:sp>
      <p:cxnSp>
        <p:nvCxnSpPr>
          <p:cNvPr id="9" name="Curved Connector 8"/>
          <p:cNvCxnSpPr/>
          <p:nvPr/>
        </p:nvCxnSpPr>
        <p:spPr>
          <a:xfrm rot="5400000">
            <a:off x="1980510" y="4727926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38808" y="5873283"/>
            <a:ext cx="1090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I,X,H</a:t>
            </a:r>
            <a:endParaRPr lang="en-US" sz="2400" dirty="0"/>
          </a:p>
        </p:txBody>
      </p:sp>
      <p:sp>
        <p:nvSpPr>
          <p:cNvPr id="69" name="Oval 68"/>
          <p:cNvSpPr/>
          <p:nvPr/>
        </p:nvSpPr>
        <p:spPr>
          <a:xfrm>
            <a:off x="3838184" y="4518491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3838183" y="4697304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71" name="Curved Connector 70"/>
          <p:cNvCxnSpPr/>
          <p:nvPr/>
        </p:nvCxnSpPr>
        <p:spPr>
          <a:xfrm rot="5400000">
            <a:off x="4607167" y="4727926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3988774" y="5833536"/>
            <a:ext cx="10907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I,X,H</a:t>
            </a:r>
            <a:endParaRPr lang="en-US" sz="2400" dirty="0"/>
          </a:p>
          <a:p>
            <a:pPr algn="r" rtl="1"/>
            <a:endParaRPr lang="en-US" sz="2800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2754072" y="4957762"/>
            <a:ext cx="108411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877759" y="4477916"/>
            <a:ext cx="533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75" name="Oval 74"/>
          <p:cNvSpPr/>
          <p:nvPr/>
        </p:nvSpPr>
        <p:spPr>
          <a:xfrm>
            <a:off x="1211526" y="2196341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1211525" y="2375154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77" name="Curved Connector 76"/>
          <p:cNvCxnSpPr/>
          <p:nvPr/>
        </p:nvCxnSpPr>
        <p:spPr>
          <a:xfrm rot="16200000" flipV="1">
            <a:off x="2018109" y="1761515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3838183" y="2196341"/>
            <a:ext cx="1542546" cy="87854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3838182" y="2375154"/>
            <a:ext cx="154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2800" dirty="0" smtClean="0"/>
              <a:t>0</a:t>
            </a:r>
            <a:endParaRPr lang="en-US" sz="28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2754071" y="2563895"/>
            <a:ext cx="108411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2856889" y="2050836"/>
            <a:ext cx="56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X</a:t>
            </a:r>
            <a:endParaRPr lang="en-US" sz="2400" dirty="0"/>
          </a:p>
        </p:txBody>
      </p:sp>
      <p:cxnSp>
        <p:nvCxnSpPr>
          <p:cNvPr id="83" name="Curved Connector 82"/>
          <p:cNvCxnSpPr/>
          <p:nvPr/>
        </p:nvCxnSpPr>
        <p:spPr>
          <a:xfrm rot="16200000" flipV="1">
            <a:off x="4614559" y="1734026"/>
            <a:ext cx="12700" cy="1090744"/>
          </a:xfrm>
          <a:prstGeom prst="curvedConnector3">
            <a:avLst>
              <a:gd name="adj1" fmla="val 4648362"/>
            </a:avLst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9" idx="0"/>
            <a:endCxn id="78" idx="4"/>
          </p:cNvCxnSpPr>
          <p:nvPr/>
        </p:nvCxnSpPr>
        <p:spPr>
          <a:xfrm flipH="1" flipV="1">
            <a:off x="4609456" y="3074882"/>
            <a:ext cx="1" cy="144360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4231939" y="4033614"/>
            <a:ext cx="1002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cxnSp>
        <p:nvCxnSpPr>
          <p:cNvPr id="88" name="Straight Arrow Connector 87"/>
          <p:cNvCxnSpPr>
            <a:stCxn id="75" idx="4"/>
            <a:endCxn id="272" idx="0"/>
          </p:cNvCxnSpPr>
          <p:nvPr/>
        </p:nvCxnSpPr>
        <p:spPr>
          <a:xfrm>
            <a:off x="1982799" y="3074882"/>
            <a:ext cx="1" cy="144360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1630156" y="3100018"/>
            <a:ext cx="1002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cxnSp>
        <p:nvCxnSpPr>
          <p:cNvPr id="93" name="Straight Arrow Connector 92"/>
          <p:cNvCxnSpPr/>
          <p:nvPr/>
        </p:nvCxnSpPr>
        <p:spPr>
          <a:xfrm flipH="1">
            <a:off x="2763039" y="2716295"/>
            <a:ext cx="108411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2945586" y="2716295"/>
            <a:ext cx="858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X,Z</a:t>
            </a:r>
            <a:endParaRPr lang="en-US" sz="2400" dirty="0"/>
          </a:p>
        </p:txBody>
      </p:sp>
      <p:sp>
        <p:nvSpPr>
          <p:cNvPr id="95" name="TextBox 94"/>
          <p:cNvSpPr txBox="1"/>
          <p:nvPr/>
        </p:nvSpPr>
        <p:spPr>
          <a:xfrm>
            <a:off x="1437426" y="1250631"/>
            <a:ext cx="1090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sz="2400" dirty="0" smtClean="0"/>
              <a:t>I,H</a:t>
            </a:r>
            <a:endParaRPr lang="en-US" sz="2000" dirty="0"/>
          </a:p>
        </p:txBody>
      </p:sp>
      <p:sp>
        <p:nvSpPr>
          <p:cNvPr id="96" name="TextBox 95"/>
          <p:cNvSpPr txBox="1"/>
          <p:nvPr/>
        </p:nvSpPr>
        <p:spPr>
          <a:xfrm>
            <a:off x="4231939" y="1256613"/>
            <a:ext cx="847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sz="2400" dirty="0" smtClean="0"/>
              <a:t>I</a:t>
            </a:r>
            <a:endParaRPr lang="en-US" sz="2400" dirty="0"/>
          </a:p>
        </p:txBody>
      </p:sp>
      <p:cxnSp>
        <p:nvCxnSpPr>
          <p:cNvPr id="104" name="Straight Arrow Connector 103"/>
          <p:cNvCxnSpPr/>
          <p:nvPr/>
        </p:nvCxnSpPr>
        <p:spPr>
          <a:xfrm>
            <a:off x="595085" y="2716295"/>
            <a:ext cx="619855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/>
          <p:cNvSpPr/>
          <p:nvPr/>
        </p:nvSpPr>
        <p:spPr>
          <a:xfrm>
            <a:off x="7493063" y="553225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1" name="Oval 100"/>
          <p:cNvSpPr/>
          <p:nvPr/>
        </p:nvSpPr>
        <p:spPr>
          <a:xfrm>
            <a:off x="7493062" y="583705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7493063" y="614130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7493063" y="644554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8069934" y="55313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7" name="Oval 106"/>
          <p:cNvSpPr/>
          <p:nvPr/>
        </p:nvSpPr>
        <p:spPr>
          <a:xfrm>
            <a:off x="8069933" y="583611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8069934" y="614036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8069934" y="644460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Arrow Connector 110"/>
          <p:cNvCxnSpPr/>
          <p:nvPr/>
        </p:nvCxnSpPr>
        <p:spPr>
          <a:xfrm flipV="1">
            <a:off x="7608788" y="558307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7608787" y="5885989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7618140" y="6188906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V="1">
            <a:off x="7608787" y="648718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8586979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8" name="Oval 117"/>
          <p:cNvSpPr/>
          <p:nvPr/>
        </p:nvSpPr>
        <p:spPr>
          <a:xfrm>
            <a:off x="8586978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8586979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8586979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9159173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3" name="Oval 122"/>
          <p:cNvSpPr/>
          <p:nvPr/>
        </p:nvSpPr>
        <p:spPr>
          <a:xfrm>
            <a:off x="9159172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9159173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159173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Arrow Connector 125"/>
          <p:cNvCxnSpPr/>
          <p:nvPr/>
        </p:nvCxnSpPr>
        <p:spPr>
          <a:xfrm>
            <a:off x="8695689" y="5568480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8706211" y="5880962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8706210" y="6185765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0" name="Oval 129"/>
          <p:cNvSpPr/>
          <p:nvPr/>
        </p:nvSpPr>
        <p:spPr>
          <a:xfrm>
            <a:off x="9861911" y="577088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9861911" y="607513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9861911" y="637937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4" name="Oval 133"/>
          <p:cNvSpPr/>
          <p:nvPr/>
        </p:nvSpPr>
        <p:spPr>
          <a:xfrm>
            <a:off x="10438781" y="576994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10438782" y="607419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10438782" y="637843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Arrow Connector 136"/>
          <p:cNvCxnSpPr/>
          <p:nvPr/>
        </p:nvCxnSpPr>
        <p:spPr>
          <a:xfrm flipV="1">
            <a:off x="9991198" y="610595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9981846" y="640422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9992833" y="5513486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V="1">
            <a:off x="9990495" y="5504916"/>
            <a:ext cx="456470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V="1">
            <a:off x="8702704" y="5531881"/>
            <a:ext cx="473416" cy="949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11096412" y="543221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3" name="Oval 142"/>
          <p:cNvSpPr/>
          <p:nvPr/>
        </p:nvSpPr>
        <p:spPr>
          <a:xfrm>
            <a:off x="11096411" y="57370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11096412" y="604126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11096412" y="634550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11673283" y="543127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7" name="Oval 146"/>
          <p:cNvSpPr/>
          <p:nvPr/>
        </p:nvSpPr>
        <p:spPr>
          <a:xfrm>
            <a:off x="11673282" y="573607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11673283" y="604032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11673283" y="634456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0" name="Straight Arrow Connector 149"/>
          <p:cNvCxnSpPr/>
          <p:nvPr/>
        </p:nvCxnSpPr>
        <p:spPr>
          <a:xfrm flipV="1">
            <a:off x="11212136" y="578595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V="1">
            <a:off x="11221489" y="608886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 flipV="1">
            <a:off x="11212136" y="638714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6658223" y="5516721"/>
            <a:ext cx="7223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0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1</a:t>
            </a:r>
          </a:p>
          <a:p>
            <a:pPr>
              <a:lnSpc>
                <a:spcPct val="50000"/>
              </a:lnSpc>
            </a:pPr>
            <a:endParaRPr lang="en-US" sz="2000" dirty="0" smtClean="0"/>
          </a:p>
          <a:p>
            <a:pPr>
              <a:lnSpc>
                <a:spcPct val="50000"/>
              </a:lnSpc>
            </a:pPr>
            <a:r>
              <a:rPr lang="en-US" sz="2000" dirty="0" smtClean="0"/>
              <a:t>2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3</a:t>
            </a:r>
          </a:p>
          <a:p>
            <a:pPr>
              <a:lnSpc>
                <a:spcPct val="50000"/>
              </a:lnSpc>
            </a:pPr>
            <a:endParaRPr lang="he-IL" sz="2000" dirty="0" smtClean="0"/>
          </a:p>
        </p:txBody>
      </p:sp>
      <p:sp>
        <p:nvSpPr>
          <p:cNvPr id="154" name="TextBox 153"/>
          <p:cNvSpPr txBox="1"/>
          <p:nvPr/>
        </p:nvSpPr>
        <p:spPr>
          <a:xfrm>
            <a:off x="7711188" y="5006961"/>
            <a:ext cx="467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155" name="Oval 154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6" name="Oval 155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7" name="TextBox 156"/>
          <p:cNvSpPr txBox="1"/>
          <p:nvPr/>
        </p:nvSpPr>
        <p:spPr>
          <a:xfrm>
            <a:off x="8800713" y="4992752"/>
            <a:ext cx="46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158" name="TextBox 157"/>
          <p:cNvSpPr txBox="1"/>
          <p:nvPr/>
        </p:nvSpPr>
        <p:spPr>
          <a:xfrm>
            <a:off x="10035594" y="4981696"/>
            <a:ext cx="904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</a:t>
            </a:r>
            <a:endParaRPr lang="en-US" sz="2400" dirty="0"/>
          </a:p>
        </p:txBody>
      </p:sp>
      <p:sp>
        <p:nvSpPr>
          <p:cNvPr id="159" name="TextBox 158"/>
          <p:cNvSpPr txBox="1"/>
          <p:nvPr/>
        </p:nvSpPr>
        <p:spPr>
          <a:xfrm>
            <a:off x="11259984" y="4965735"/>
            <a:ext cx="365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6043536" y="1769383"/>
            <a:ext cx="5659349" cy="1717271"/>
            <a:chOff x="6043536" y="1769383"/>
            <a:chExt cx="5659349" cy="1717271"/>
          </a:xfrm>
        </p:grpSpPr>
        <p:sp>
          <p:nvSpPr>
            <p:cNvPr id="113" name="TextBox 112"/>
            <p:cNvSpPr txBox="1"/>
            <p:nvPr/>
          </p:nvSpPr>
          <p:spPr>
            <a:xfrm>
              <a:off x="6576679" y="2178230"/>
              <a:ext cx="46017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If you follow line 0 and read H, </a:t>
              </a:r>
            </a:p>
            <a:p>
              <a:pPr algn="ctr"/>
              <a:r>
                <a:rPr lang="en-US" sz="2400" dirty="0" smtClean="0"/>
                <a:t>take an </a:t>
              </a:r>
              <a:r>
                <a:rPr lang="en-US" sz="2400" dirty="0">
                  <a:solidFill>
                    <a:srgbClr val="7030A0"/>
                  </a:solidFill>
                </a:rPr>
                <a:t>𝛼-</a:t>
              </a:r>
              <a:r>
                <a:rPr lang="en-US" sz="2400" dirty="0" smtClean="0">
                  <a:solidFill>
                    <a:srgbClr val="7030A0"/>
                  </a:solidFill>
                </a:rPr>
                <a:t>transition </a:t>
              </a:r>
              <a:r>
                <a:rPr lang="en-US" sz="2400" dirty="0" smtClean="0"/>
                <a:t>to a new line</a:t>
              </a:r>
              <a:endParaRPr lang="en-US" sz="2400" dirty="0"/>
            </a:p>
          </p:txBody>
        </p:sp>
        <p:sp>
          <p:nvSpPr>
            <p:cNvPr id="115" name="Cloud Callout 114"/>
            <p:cNvSpPr/>
            <p:nvPr/>
          </p:nvSpPr>
          <p:spPr>
            <a:xfrm>
              <a:off x="6043536" y="1769383"/>
              <a:ext cx="5659349" cy="1717271"/>
            </a:xfrm>
            <a:prstGeom prst="cloudCallout">
              <a:avLst>
                <a:gd name="adj1" fmla="val -44672"/>
                <a:gd name="adj2" fmla="val 86941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4839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2" grpId="0"/>
      <p:bldP spid="74" grpId="0"/>
      <p:bldP spid="82" grpId="0"/>
      <p:bldP spid="85" grpId="0"/>
      <p:bldP spid="92" grpId="0"/>
      <p:bldP spid="94" grpId="0"/>
      <p:bldP spid="95" grpId="0"/>
      <p:bldP spid="96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5" y="45933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</a:t>
            </a:r>
            <a:r>
              <a:rPr lang="en-US" sz="2800" dirty="0" err="1" smtClean="0"/>
              <a:t>tNCW</a:t>
            </a:r>
            <a:r>
              <a:rPr lang="en-US" sz="2800" dirty="0" smtClean="0"/>
              <a:t> for L</a:t>
            </a:r>
            <a:r>
              <a:rPr lang="en-US" sz="2800" baseline="-25000" dirty="0" smtClean="0"/>
              <a:t>n</a:t>
            </a:r>
            <a:r>
              <a:rPr lang="en-US" sz="2800" dirty="0" smtClean="0"/>
              <a:t>: guesses a line that survives</a:t>
            </a:r>
            <a:endParaRPr lang="en-US" sz="3200" dirty="0"/>
          </a:p>
        </p:txBody>
      </p:sp>
      <p:sp>
        <p:nvSpPr>
          <p:cNvPr id="298" name="TextBox 297"/>
          <p:cNvSpPr txBox="1"/>
          <p:nvPr/>
        </p:nvSpPr>
        <p:spPr>
          <a:xfrm>
            <a:off x="6876583" y="982558"/>
            <a:ext cx="380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Q </a:t>
            </a:r>
            <a:r>
              <a:rPr lang="en-US" sz="2800" dirty="0"/>
              <a:t>=</a:t>
            </a:r>
            <a:r>
              <a:rPr lang="en-US" sz="2800" dirty="0" smtClean="0"/>
              <a:t>{0,1,2,...,n-1}</a:t>
            </a:r>
            <a:endParaRPr lang="en-US" sz="2800" dirty="0"/>
          </a:p>
        </p:txBody>
      </p:sp>
      <p:sp>
        <p:nvSpPr>
          <p:cNvPr id="72" name="TextBox 71"/>
          <p:cNvSpPr txBox="1"/>
          <p:nvPr/>
        </p:nvSpPr>
        <p:spPr>
          <a:xfrm>
            <a:off x="3988774" y="5833536"/>
            <a:ext cx="10907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2400" dirty="0" smtClean="0"/>
              <a:t>I,X,H</a:t>
            </a:r>
            <a:endParaRPr lang="en-US" sz="2400" dirty="0"/>
          </a:p>
          <a:p>
            <a:pPr algn="r" rtl="1"/>
            <a:endParaRPr lang="en-US" sz="2800" dirty="0"/>
          </a:p>
        </p:txBody>
      </p:sp>
      <p:sp>
        <p:nvSpPr>
          <p:cNvPr id="98" name="Oval 97"/>
          <p:cNvSpPr/>
          <p:nvPr/>
        </p:nvSpPr>
        <p:spPr>
          <a:xfrm>
            <a:off x="7493063" y="553225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1" name="Oval 100"/>
          <p:cNvSpPr/>
          <p:nvPr/>
        </p:nvSpPr>
        <p:spPr>
          <a:xfrm>
            <a:off x="7493062" y="583705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7493063" y="614130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7493063" y="644554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8069934" y="55313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7" name="Oval 106"/>
          <p:cNvSpPr/>
          <p:nvPr/>
        </p:nvSpPr>
        <p:spPr>
          <a:xfrm>
            <a:off x="8069933" y="583611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8069934" y="614036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8069934" y="644460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Arrow Connector 110"/>
          <p:cNvCxnSpPr/>
          <p:nvPr/>
        </p:nvCxnSpPr>
        <p:spPr>
          <a:xfrm flipV="1">
            <a:off x="7608788" y="558307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7608787" y="5885989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7618140" y="6188906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V="1">
            <a:off x="7608787" y="648718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8586979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8" name="Oval 117"/>
          <p:cNvSpPr/>
          <p:nvPr/>
        </p:nvSpPr>
        <p:spPr>
          <a:xfrm>
            <a:off x="8586978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8586979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8586979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9159173" y="55167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3" name="Oval 122"/>
          <p:cNvSpPr/>
          <p:nvPr/>
        </p:nvSpPr>
        <p:spPr>
          <a:xfrm>
            <a:off x="9159172" y="582152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9159173" y="612576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159173" y="643001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Arrow Connector 125"/>
          <p:cNvCxnSpPr/>
          <p:nvPr/>
        </p:nvCxnSpPr>
        <p:spPr>
          <a:xfrm>
            <a:off x="8695689" y="5568480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8706211" y="5880962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8706210" y="6185765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0" name="Oval 129"/>
          <p:cNvSpPr/>
          <p:nvPr/>
        </p:nvSpPr>
        <p:spPr>
          <a:xfrm>
            <a:off x="9861911" y="577088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9861911" y="6075133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9861911" y="6379377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4" name="Oval 133"/>
          <p:cNvSpPr/>
          <p:nvPr/>
        </p:nvSpPr>
        <p:spPr>
          <a:xfrm>
            <a:off x="10438781" y="576994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10438782" y="6074190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10438782" y="6378434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Arrow Connector 136"/>
          <p:cNvCxnSpPr/>
          <p:nvPr/>
        </p:nvCxnSpPr>
        <p:spPr>
          <a:xfrm flipV="1">
            <a:off x="9991198" y="610595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9981846" y="640422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9992833" y="5513486"/>
            <a:ext cx="463483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V="1">
            <a:off x="9990495" y="5504916"/>
            <a:ext cx="456470" cy="304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V="1">
            <a:off x="8702704" y="5531881"/>
            <a:ext cx="473416" cy="949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11096412" y="543221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3" name="Oval 142"/>
          <p:cNvSpPr/>
          <p:nvPr/>
        </p:nvSpPr>
        <p:spPr>
          <a:xfrm>
            <a:off x="11096411" y="5737021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11096412" y="604126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11096412" y="6345509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11673283" y="543127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7" name="Oval 146"/>
          <p:cNvSpPr/>
          <p:nvPr/>
        </p:nvSpPr>
        <p:spPr>
          <a:xfrm>
            <a:off x="11673282" y="5736078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11673283" y="604032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11673283" y="6344566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0" name="Straight Arrow Connector 149"/>
          <p:cNvCxnSpPr/>
          <p:nvPr/>
        </p:nvCxnSpPr>
        <p:spPr>
          <a:xfrm flipV="1">
            <a:off x="11212136" y="5785951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V="1">
            <a:off x="11221489" y="6088868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 flipV="1">
            <a:off x="11212136" y="6387143"/>
            <a:ext cx="461146" cy="9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6658223" y="5516721"/>
            <a:ext cx="7223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0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1</a:t>
            </a:r>
          </a:p>
          <a:p>
            <a:pPr>
              <a:lnSpc>
                <a:spcPct val="50000"/>
              </a:lnSpc>
            </a:pPr>
            <a:endParaRPr lang="en-US" sz="2000" dirty="0" smtClean="0"/>
          </a:p>
          <a:p>
            <a:pPr>
              <a:lnSpc>
                <a:spcPct val="50000"/>
              </a:lnSpc>
            </a:pPr>
            <a:r>
              <a:rPr lang="en-US" sz="2000" dirty="0" smtClean="0"/>
              <a:t>2</a:t>
            </a:r>
          </a:p>
          <a:p>
            <a:pPr>
              <a:lnSpc>
                <a:spcPct val="50000"/>
              </a:lnSpc>
            </a:pPr>
            <a:endParaRPr lang="en-US" sz="2000" dirty="0"/>
          </a:p>
          <a:p>
            <a:pPr>
              <a:lnSpc>
                <a:spcPct val="50000"/>
              </a:lnSpc>
            </a:pPr>
            <a:r>
              <a:rPr lang="en-US" sz="2000" dirty="0" smtClean="0"/>
              <a:t>3</a:t>
            </a:r>
          </a:p>
          <a:p>
            <a:pPr>
              <a:lnSpc>
                <a:spcPct val="50000"/>
              </a:lnSpc>
            </a:pPr>
            <a:endParaRPr lang="he-IL" sz="2000" dirty="0" smtClean="0"/>
          </a:p>
        </p:txBody>
      </p:sp>
      <p:sp>
        <p:nvSpPr>
          <p:cNvPr id="154" name="TextBox 153"/>
          <p:cNvSpPr txBox="1"/>
          <p:nvPr/>
        </p:nvSpPr>
        <p:spPr>
          <a:xfrm>
            <a:off x="7711188" y="5006961"/>
            <a:ext cx="467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155" name="Oval 154"/>
          <p:cNvSpPr/>
          <p:nvPr/>
        </p:nvSpPr>
        <p:spPr>
          <a:xfrm>
            <a:off x="9861911" y="5466085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6" name="Oval 155"/>
          <p:cNvSpPr/>
          <p:nvPr/>
        </p:nvSpPr>
        <p:spPr>
          <a:xfrm>
            <a:off x="10438782" y="5465142"/>
            <a:ext cx="115725" cy="1035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7" name="TextBox 156"/>
          <p:cNvSpPr txBox="1"/>
          <p:nvPr/>
        </p:nvSpPr>
        <p:spPr>
          <a:xfrm>
            <a:off x="8800713" y="4992752"/>
            <a:ext cx="46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158" name="TextBox 157"/>
          <p:cNvSpPr txBox="1"/>
          <p:nvPr/>
        </p:nvSpPr>
        <p:spPr>
          <a:xfrm>
            <a:off x="10035594" y="4981696"/>
            <a:ext cx="904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</a:t>
            </a:r>
            <a:endParaRPr lang="en-US" sz="2400" dirty="0"/>
          </a:p>
        </p:txBody>
      </p:sp>
      <p:sp>
        <p:nvSpPr>
          <p:cNvPr id="159" name="TextBox 158"/>
          <p:cNvSpPr txBox="1"/>
          <p:nvPr/>
        </p:nvSpPr>
        <p:spPr>
          <a:xfrm>
            <a:off x="11259984" y="4965735"/>
            <a:ext cx="365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</a:t>
            </a:r>
            <a:endParaRPr lang="en-US" sz="2400" dirty="0"/>
          </a:p>
        </p:txBody>
      </p:sp>
      <p:grpSp>
        <p:nvGrpSpPr>
          <p:cNvPr id="5" name="Group 4"/>
          <p:cNvGrpSpPr/>
          <p:nvPr/>
        </p:nvGrpSpPr>
        <p:grpSpPr>
          <a:xfrm>
            <a:off x="595085" y="1250630"/>
            <a:ext cx="5487166" cy="5084318"/>
            <a:chOff x="595085" y="1250630"/>
            <a:chExt cx="5487166" cy="5084318"/>
          </a:xfrm>
        </p:grpSpPr>
        <p:sp>
          <p:nvSpPr>
            <p:cNvPr id="272" name="Oval 271"/>
            <p:cNvSpPr/>
            <p:nvPr/>
          </p:nvSpPr>
          <p:spPr>
            <a:xfrm>
              <a:off x="1211527" y="4518491"/>
              <a:ext cx="1542546" cy="87854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TextBox 272"/>
            <p:cNvSpPr txBox="1"/>
            <p:nvPr/>
          </p:nvSpPr>
          <p:spPr>
            <a:xfrm>
              <a:off x="1211526" y="4697304"/>
              <a:ext cx="1542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en-US" sz="2800" dirty="0" smtClean="0"/>
                <a:t>2</a:t>
              </a:r>
              <a:endParaRPr lang="en-US" sz="2800" dirty="0"/>
            </a:p>
          </p:txBody>
        </p:sp>
        <p:cxnSp>
          <p:nvCxnSpPr>
            <p:cNvPr id="9" name="Curved Connector 8"/>
            <p:cNvCxnSpPr/>
            <p:nvPr/>
          </p:nvCxnSpPr>
          <p:spPr>
            <a:xfrm rot="5400000">
              <a:off x="1980510" y="4727926"/>
              <a:ext cx="12700" cy="1090744"/>
            </a:xfrm>
            <a:prstGeom prst="curvedConnector3">
              <a:avLst>
                <a:gd name="adj1" fmla="val 4648362"/>
              </a:avLst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338808" y="5873283"/>
              <a:ext cx="1090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en-US" sz="2400" dirty="0" smtClean="0"/>
                <a:t>I,X,H</a:t>
              </a:r>
              <a:endParaRPr lang="en-US" sz="2400" dirty="0"/>
            </a:p>
          </p:txBody>
        </p:sp>
        <p:sp>
          <p:nvSpPr>
            <p:cNvPr id="69" name="Oval 68"/>
            <p:cNvSpPr/>
            <p:nvPr/>
          </p:nvSpPr>
          <p:spPr>
            <a:xfrm>
              <a:off x="3838184" y="4518491"/>
              <a:ext cx="1542546" cy="87854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838183" y="4697304"/>
              <a:ext cx="1542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en-US" sz="2800" dirty="0" smtClean="0"/>
                <a:t>3</a:t>
              </a:r>
              <a:endParaRPr lang="en-US" sz="2800" dirty="0"/>
            </a:p>
          </p:txBody>
        </p:sp>
        <p:cxnSp>
          <p:nvCxnSpPr>
            <p:cNvPr id="71" name="Curved Connector 70"/>
            <p:cNvCxnSpPr/>
            <p:nvPr/>
          </p:nvCxnSpPr>
          <p:spPr>
            <a:xfrm rot="5400000">
              <a:off x="4607167" y="4727926"/>
              <a:ext cx="12700" cy="1090744"/>
            </a:xfrm>
            <a:prstGeom prst="curvedConnector3">
              <a:avLst>
                <a:gd name="adj1" fmla="val 4648362"/>
              </a:avLst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>
              <a:off x="2754072" y="4957762"/>
              <a:ext cx="108411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877759" y="4477916"/>
              <a:ext cx="533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Z</a:t>
              </a:r>
              <a:endParaRPr lang="en-US" sz="2400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1211526" y="2196341"/>
              <a:ext cx="1542546" cy="87854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211525" y="2375154"/>
              <a:ext cx="1542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en-US" sz="2800" dirty="0" smtClean="0"/>
                <a:t>1</a:t>
              </a:r>
              <a:endParaRPr lang="en-US" sz="2800" dirty="0"/>
            </a:p>
          </p:txBody>
        </p:sp>
        <p:cxnSp>
          <p:nvCxnSpPr>
            <p:cNvPr id="77" name="Curved Connector 76"/>
            <p:cNvCxnSpPr/>
            <p:nvPr/>
          </p:nvCxnSpPr>
          <p:spPr>
            <a:xfrm rot="16200000" flipV="1">
              <a:off x="2018109" y="1761515"/>
              <a:ext cx="12700" cy="1090744"/>
            </a:xfrm>
            <a:prstGeom prst="curvedConnector3">
              <a:avLst>
                <a:gd name="adj1" fmla="val 4648362"/>
              </a:avLst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3838183" y="2196341"/>
              <a:ext cx="1542546" cy="87854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838182" y="2375154"/>
              <a:ext cx="1542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914400" rtl="1" eaLnBrk="1" latinLnBrk="0" hangingPunct="1"/>
              <a:r>
                <a:rPr lang="en-US" sz="2800" dirty="0" smtClean="0"/>
                <a:t>0</a:t>
              </a:r>
              <a:endParaRPr lang="en-US" sz="2800" dirty="0"/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>
              <a:off x="2754071" y="2563895"/>
              <a:ext cx="1084112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2856889" y="2050836"/>
              <a:ext cx="5689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en-US" sz="2400" dirty="0" smtClean="0"/>
                <a:t>X</a:t>
              </a:r>
              <a:endParaRPr lang="en-US" sz="2400" dirty="0"/>
            </a:p>
          </p:txBody>
        </p:sp>
        <p:cxnSp>
          <p:nvCxnSpPr>
            <p:cNvPr id="83" name="Curved Connector 82"/>
            <p:cNvCxnSpPr/>
            <p:nvPr/>
          </p:nvCxnSpPr>
          <p:spPr>
            <a:xfrm rot="16200000" flipV="1">
              <a:off x="4614559" y="1734026"/>
              <a:ext cx="12700" cy="1090744"/>
            </a:xfrm>
            <a:prstGeom prst="curvedConnector3">
              <a:avLst>
                <a:gd name="adj1" fmla="val 4648362"/>
              </a:avLst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stCxn id="69" idx="0"/>
              <a:endCxn id="78" idx="4"/>
            </p:cNvCxnSpPr>
            <p:nvPr/>
          </p:nvCxnSpPr>
          <p:spPr>
            <a:xfrm flipH="1" flipV="1">
              <a:off x="4609456" y="3074882"/>
              <a:ext cx="1" cy="14436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4231939" y="4033614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Z</a:t>
              </a:r>
              <a:endParaRPr lang="en-US" sz="2400" dirty="0"/>
            </a:p>
          </p:txBody>
        </p:sp>
        <p:cxnSp>
          <p:nvCxnSpPr>
            <p:cNvPr id="88" name="Straight Arrow Connector 87"/>
            <p:cNvCxnSpPr>
              <a:stCxn id="75" idx="4"/>
              <a:endCxn id="272" idx="0"/>
            </p:cNvCxnSpPr>
            <p:nvPr/>
          </p:nvCxnSpPr>
          <p:spPr>
            <a:xfrm>
              <a:off x="1982799" y="3074882"/>
              <a:ext cx="1" cy="14436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1630156" y="3100018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Z</a:t>
              </a:r>
              <a:endParaRPr lang="en-US" sz="2400" dirty="0"/>
            </a:p>
          </p:txBody>
        </p:sp>
        <p:cxnSp>
          <p:nvCxnSpPr>
            <p:cNvPr id="93" name="Straight Arrow Connector 92"/>
            <p:cNvCxnSpPr/>
            <p:nvPr/>
          </p:nvCxnSpPr>
          <p:spPr>
            <a:xfrm flipH="1">
              <a:off x="2763039" y="2716295"/>
              <a:ext cx="108411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2907739" y="2701242"/>
              <a:ext cx="7434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mtClean="0"/>
                <a:t>X,Z</a:t>
              </a:r>
              <a:endParaRPr lang="en-US" sz="2400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437426" y="1250631"/>
              <a:ext cx="10907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en-US" sz="2400" dirty="0" smtClean="0"/>
                <a:t>I,H</a:t>
              </a:r>
              <a:endParaRPr lang="en-US" sz="2000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231939" y="1256613"/>
              <a:ext cx="8475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en-US" sz="2400" dirty="0" smtClean="0"/>
                <a:t>I</a:t>
              </a:r>
              <a:endParaRPr lang="en-US" sz="2400" dirty="0"/>
            </a:p>
          </p:txBody>
        </p:sp>
        <p:cxnSp>
          <p:nvCxnSpPr>
            <p:cNvPr id="104" name="Straight Arrow Connector 103"/>
            <p:cNvCxnSpPr/>
            <p:nvPr/>
          </p:nvCxnSpPr>
          <p:spPr>
            <a:xfrm>
              <a:off x="595085" y="2716295"/>
              <a:ext cx="61985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4955136" y="3073437"/>
              <a:ext cx="8382" cy="153541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/>
            <p:cNvSpPr txBox="1"/>
            <p:nvPr/>
          </p:nvSpPr>
          <p:spPr>
            <a:xfrm>
              <a:off x="5079518" y="3074882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7030A0"/>
                  </a:solidFill>
                </a:rPr>
                <a:t>H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370601" y="2701667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7030A0"/>
                  </a:solidFill>
                </a:rPr>
                <a:t>H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733305" y="1250630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7030A0"/>
                  </a:solidFill>
                </a:rPr>
                <a:t>H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  <p:cxnSp>
          <p:nvCxnSpPr>
            <p:cNvPr id="102" name="Straight Arrow Connector 101"/>
            <p:cNvCxnSpPr/>
            <p:nvPr/>
          </p:nvCxnSpPr>
          <p:spPr>
            <a:xfrm flipH="1">
              <a:off x="2335443" y="2940260"/>
              <a:ext cx="1727767" cy="16589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/>
            <p:cNvSpPr txBox="1"/>
            <p:nvPr/>
          </p:nvSpPr>
          <p:spPr>
            <a:xfrm>
              <a:off x="3914486" y="3036108"/>
              <a:ext cx="1002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7030A0"/>
                  </a:solidFill>
                </a:rPr>
                <a:t>H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6043536" y="1769383"/>
            <a:ext cx="5659349" cy="1717271"/>
            <a:chOff x="6043536" y="1769383"/>
            <a:chExt cx="5659349" cy="1717271"/>
          </a:xfrm>
        </p:grpSpPr>
        <p:sp>
          <p:nvSpPr>
            <p:cNvPr id="115" name="TextBox 114"/>
            <p:cNvSpPr txBox="1"/>
            <p:nvPr/>
          </p:nvSpPr>
          <p:spPr>
            <a:xfrm>
              <a:off x="6576679" y="2178230"/>
              <a:ext cx="46017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If you follow line 0 and read H, </a:t>
              </a:r>
            </a:p>
            <a:p>
              <a:pPr algn="ctr"/>
              <a:r>
                <a:rPr lang="en-US" sz="2400" dirty="0" smtClean="0"/>
                <a:t>take an </a:t>
              </a:r>
              <a:r>
                <a:rPr lang="en-US" sz="2400" dirty="0">
                  <a:solidFill>
                    <a:srgbClr val="7030A0"/>
                  </a:solidFill>
                </a:rPr>
                <a:t>𝛼-</a:t>
              </a:r>
              <a:r>
                <a:rPr lang="en-US" sz="2400" dirty="0" smtClean="0">
                  <a:solidFill>
                    <a:srgbClr val="7030A0"/>
                  </a:solidFill>
                </a:rPr>
                <a:t>transition </a:t>
              </a:r>
              <a:r>
                <a:rPr lang="en-US" sz="2400" dirty="0" smtClean="0"/>
                <a:t>to a new line</a:t>
              </a:r>
              <a:endParaRPr lang="en-US" sz="2400" dirty="0"/>
            </a:p>
          </p:txBody>
        </p:sp>
        <p:sp>
          <p:nvSpPr>
            <p:cNvPr id="120" name="Cloud Callout 119"/>
            <p:cNvSpPr/>
            <p:nvPr/>
          </p:nvSpPr>
          <p:spPr>
            <a:xfrm>
              <a:off x="6043536" y="1769383"/>
              <a:ext cx="5659349" cy="1717271"/>
            </a:xfrm>
            <a:prstGeom prst="cloudCallout">
              <a:avLst>
                <a:gd name="adj1" fmla="val -44672"/>
                <a:gd name="adj2" fmla="val 86941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0" name="TextBox 159"/>
          <p:cNvSpPr txBox="1"/>
          <p:nvPr/>
        </p:nvSpPr>
        <p:spPr>
          <a:xfrm>
            <a:off x="8017548" y="3804175"/>
            <a:ext cx="3804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Easy: correct</a:t>
            </a:r>
          </a:p>
          <a:p>
            <a:r>
              <a:rPr lang="en-US" sz="2800" dirty="0" smtClean="0"/>
              <a:t>Hard: GFG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803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42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25033"/>
            <a:chOff x="349784" y="843064"/>
            <a:chExt cx="10512665" cy="242503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773634" y="2922136"/>
              <a:ext cx="396279" cy="345961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487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69" name="TextBox 168"/>
          <p:cNvSpPr txBox="1"/>
          <p:nvPr/>
        </p:nvSpPr>
        <p:spPr>
          <a:xfrm>
            <a:off x="631667" y="5134694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GFG strategy: To a line with </a:t>
            </a:r>
            <a:r>
              <a:rPr lang="en-US" sz="2800" dirty="0"/>
              <a:t>a</a:t>
            </a:r>
            <a:r>
              <a:rPr lang="en-US" sz="2800" dirty="0" smtClean="0"/>
              <a:t> longest history!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2722955" y="1378271"/>
              <a:ext cx="396279" cy="345961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? </a:t>
            </a:r>
            <a:endParaRPr lang="en-US" sz="2400" dirty="0"/>
          </a:p>
        </p:txBody>
      </p:sp>
      <p:sp>
        <p:nvSpPr>
          <p:cNvPr id="210" name="TextBox 209"/>
          <p:cNvSpPr txBox="1"/>
          <p:nvPr/>
        </p:nvSpPr>
        <p:spPr>
          <a:xfrm>
            <a:off x="631667" y="5711973"/>
            <a:ext cx="102480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The idea: If an infinite line exists, it would eventually become a line with </a:t>
            </a:r>
            <a:r>
              <a:rPr lang="en-US" sz="2800" dirty="0"/>
              <a:t>a</a:t>
            </a:r>
            <a:r>
              <a:rPr lang="en-US" sz="2800" dirty="0" smtClean="0"/>
              <a:t> longest history!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1387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  <p:bldP spid="169" grpId="0"/>
      <p:bldP spid="210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3381733" y="2547522"/>
              <a:ext cx="396279" cy="345961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? </a:t>
            </a:r>
            <a:endParaRPr lang="en-US" sz="2400" dirty="0"/>
          </a:p>
        </p:txBody>
      </p:sp>
      <p:sp>
        <p:nvSpPr>
          <p:cNvPr id="158" name="TextBox 157"/>
          <p:cNvSpPr txBox="1"/>
          <p:nvPr/>
        </p:nvSpPr>
        <p:spPr>
          <a:xfrm>
            <a:off x="625653" y="5157172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0386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72" name="TextBox 171"/>
          <p:cNvSpPr txBox="1"/>
          <p:nvPr/>
        </p:nvSpPr>
        <p:spPr>
          <a:xfrm>
            <a:off x="625653" y="5157172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3...</a:t>
            </a:r>
            <a:endParaRPr lang="en-US" sz="3200" dirty="0"/>
          </a:p>
        </p:txBody>
      </p:sp>
      <p:sp>
        <p:nvSpPr>
          <p:cNvPr id="173" name="TextBox 172"/>
          <p:cNvSpPr txBox="1"/>
          <p:nvPr/>
        </p:nvSpPr>
        <p:spPr>
          <a:xfrm>
            <a:off x="638895" y="5760386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4170174" y="3073579"/>
              <a:ext cx="1422934" cy="6774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34" idx="2"/>
            </p:cNvCxnSpPr>
            <p:nvPr/>
          </p:nvCxnSpPr>
          <p:spPr>
            <a:xfrm>
              <a:off x="3614977" y="2696919"/>
              <a:ext cx="541574" cy="40057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44" idx="6"/>
              <a:endCxn id="45" idx="2"/>
            </p:cNvCxnSpPr>
            <p:nvPr/>
          </p:nvCxnSpPr>
          <p:spPr>
            <a:xfrm flipV="1">
              <a:off x="5584229" y="1561099"/>
              <a:ext cx="531092" cy="153520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</a:t>
            </a:r>
            <a:r>
              <a:rPr lang="en-US" sz="2400" dirty="0" smtClean="0">
                <a:solidFill>
                  <a:srgbClr val="7030A0"/>
                </a:solidFill>
              </a:rPr>
              <a:t>3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71" name="TextBox 170"/>
          <p:cNvSpPr txBox="1"/>
          <p:nvPr/>
        </p:nvSpPr>
        <p:spPr>
          <a:xfrm>
            <a:off x="4024517" y="3364133"/>
            <a:ext cx="5375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4        0       ?</a:t>
            </a:r>
            <a:endParaRPr lang="en-US" sz="2400" dirty="0"/>
          </a:p>
        </p:txBody>
      </p:sp>
      <p:sp>
        <p:nvSpPr>
          <p:cNvPr id="174" name="Oval 173"/>
          <p:cNvSpPr/>
          <p:nvPr/>
        </p:nvSpPr>
        <p:spPr>
          <a:xfrm>
            <a:off x="5993688" y="1394344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3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72" name="TextBox 171"/>
          <p:cNvSpPr txBox="1"/>
          <p:nvPr/>
        </p:nvSpPr>
        <p:spPr>
          <a:xfrm>
            <a:off x="625653" y="5157172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3...</a:t>
            </a:r>
            <a:endParaRPr lang="en-US" sz="3200" dirty="0"/>
          </a:p>
        </p:txBody>
      </p:sp>
      <p:sp>
        <p:nvSpPr>
          <p:cNvPr id="173" name="TextBox 172"/>
          <p:cNvSpPr txBox="1"/>
          <p:nvPr/>
        </p:nvSpPr>
        <p:spPr>
          <a:xfrm>
            <a:off x="638895" y="5760386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4170174" y="3073579"/>
              <a:ext cx="1422934" cy="6774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34" idx="2"/>
            </p:cNvCxnSpPr>
            <p:nvPr/>
          </p:nvCxnSpPr>
          <p:spPr>
            <a:xfrm>
              <a:off x="3614977" y="2696919"/>
              <a:ext cx="541574" cy="40057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44" idx="6"/>
              <a:endCxn id="45" idx="2"/>
            </p:cNvCxnSpPr>
            <p:nvPr/>
          </p:nvCxnSpPr>
          <p:spPr>
            <a:xfrm flipV="1">
              <a:off x="5584229" y="1561099"/>
              <a:ext cx="531092" cy="153520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</a:t>
            </a:r>
            <a:r>
              <a:rPr lang="en-US" sz="2400" dirty="0" smtClean="0">
                <a:solidFill>
                  <a:srgbClr val="7030A0"/>
                </a:solidFill>
              </a:rPr>
              <a:t>3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71" name="TextBox 170"/>
          <p:cNvSpPr txBox="1"/>
          <p:nvPr/>
        </p:nvSpPr>
        <p:spPr>
          <a:xfrm>
            <a:off x="4024517" y="3364133"/>
            <a:ext cx="5375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4        0       ?</a:t>
            </a:r>
            <a:endParaRPr lang="en-US" sz="2400" dirty="0"/>
          </a:p>
        </p:txBody>
      </p:sp>
      <p:sp>
        <p:nvSpPr>
          <p:cNvPr id="174" name="Oval 173"/>
          <p:cNvSpPr/>
          <p:nvPr/>
        </p:nvSpPr>
        <p:spPr>
          <a:xfrm>
            <a:off x="5993688" y="1394344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TextBox 168"/>
          <p:cNvSpPr txBox="1"/>
          <p:nvPr/>
        </p:nvSpPr>
        <p:spPr>
          <a:xfrm>
            <a:off x="3713419" y="5765676"/>
            <a:ext cx="2993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Not to 1</a:t>
            </a:r>
            <a:endParaRPr lang="en-US" sz="3200" dirty="0"/>
          </a:p>
        </p:txBody>
      </p:sp>
      <p:grpSp>
        <p:nvGrpSpPr>
          <p:cNvPr id="176" name="Group 175"/>
          <p:cNvGrpSpPr/>
          <p:nvPr/>
        </p:nvGrpSpPr>
        <p:grpSpPr>
          <a:xfrm>
            <a:off x="3563965" y="1504673"/>
            <a:ext cx="2479611" cy="506369"/>
            <a:chOff x="3563965" y="1504673"/>
            <a:chExt cx="2479611" cy="506369"/>
          </a:xfrm>
        </p:grpSpPr>
        <p:cxnSp>
          <p:nvCxnSpPr>
            <p:cNvPr id="177" name="Straight Connector 176"/>
            <p:cNvCxnSpPr/>
            <p:nvPr/>
          </p:nvCxnSpPr>
          <p:spPr>
            <a:xfrm flipV="1">
              <a:off x="4790458" y="1538253"/>
              <a:ext cx="733303" cy="8212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>
              <a:off x="5528320" y="1531526"/>
              <a:ext cx="515256" cy="383923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V="1">
              <a:off x="4221866" y="1561099"/>
              <a:ext cx="580571" cy="449943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>
              <a:off x="3563965" y="1504673"/>
              <a:ext cx="515256" cy="383923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1" name="Straight Connector 180"/>
          <p:cNvCxnSpPr/>
          <p:nvPr/>
        </p:nvCxnSpPr>
        <p:spPr>
          <a:xfrm flipV="1">
            <a:off x="6142579" y="1945348"/>
            <a:ext cx="733303" cy="821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5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72" name="TextBox 171"/>
          <p:cNvSpPr txBox="1"/>
          <p:nvPr/>
        </p:nvSpPr>
        <p:spPr>
          <a:xfrm>
            <a:off x="625653" y="5157172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3...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4170174" y="3073579"/>
              <a:ext cx="1422934" cy="6774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34" idx="2"/>
            </p:cNvCxnSpPr>
            <p:nvPr/>
          </p:nvCxnSpPr>
          <p:spPr>
            <a:xfrm>
              <a:off x="3614977" y="2696919"/>
              <a:ext cx="541574" cy="40057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44" idx="6"/>
              <a:endCxn id="45" idx="2"/>
            </p:cNvCxnSpPr>
            <p:nvPr/>
          </p:nvCxnSpPr>
          <p:spPr>
            <a:xfrm flipV="1">
              <a:off x="5584229" y="1561099"/>
              <a:ext cx="531092" cy="153520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</a:t>
            </a:r>
            <a:r>
              <a:rPr lang="en-US" sz="2400" dirty="0" smtClean="0">
                <a:solidFill>
                  <a:srgbClr val="7030A0"/>
                </a:solidFill>
              </a:rPr>
              <a:t>3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71" name="TextBox 170"/>
          <p:cNvSpPr txBox="1"/>
          <p:nvPr/>
        </p:nvSpPr>
        <p:spPr>
          <a:xfrm>
            <a:off x="4024517" y="3364133"/>
            <a:ext cx="5375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4        0       ?</a:t>
            </a:r>
            <a:endParaRPr lang="en-US" sz="2400" dirty="0"/>
          </a:p>
        </p:txBody>
      </p:sp>
      <p:sp>
        <p:nvSpPr>
          <p:cNvPr id="174" name="Oval 173"/>
          <p:cNvSpPr/>
          <p:nvPr/>
        </p:nvSpPr>
        <p:spPr>
          <a:xfrm>
            <a:off x="6624881" y="2532787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1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72" name="TextBox 171"/>
          <p:cNvSpPr txBox="1"/>
          <p:nvPr/>
        </p:nvSpPr>
        <p:spPr>
          <a:xfrm>
            <a:off x="625653" y="5157172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3...</a:t>
            </a:r>
            <a:endParaRPr lang="en-US" sz="3200" dirty="0"/>
          </a:p>
        </p:txBody>
      </p:sp>
      <p:sp>
        <p:nvSpPr>
          <p:cNvPr id="173" name="TextBox 172"/>
          <p:cNvSpPr txBox="1"/>
          <p:nvPr/>
        </p:nvSpPr>
        <p:spPr>
          <a:xfrm>
            <a:off x="638895" y="5760386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349784" y="843064"/>
            <a:ext cx="10512665" cy="2415993"/>
            <a:chOff x="349784" y="843064"/>
            <a:chExt cx="10512665" cy="2415993"/>
          </a:xfrm>
        </p:grpSpPr>
        <p:sp>
          <p:nvSpPr>
            <p:cNvPr id="3" name="Oval 2"/>
            <p:cNvSpPr/>
            <p:nvPr/>
          </p:nvSpPr>
          <p:spPr>
            <a:xfrm>
              <a:off x="900733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900732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0733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00733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900732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55189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5189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55189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55189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55189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9778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19778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19778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19778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19778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848946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848945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848946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848946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848945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05388" y="149697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505387" y="188160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505388" y="226552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505388" y="264945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505387" y="303337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156552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156551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156552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56552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156551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802437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802436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4802437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802437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02436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5453601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453600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453601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453601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5453600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6115321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115320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6115321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115321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6115320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761206" y="14957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6761205" y="188041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761206" y="226433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761206" y="26482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761205" y="303218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412370" y="149459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412369" y="187922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7412370" y="2263147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412370" y="264707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412369" y="3030993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9784" y="1469656"/>
              <a:ext cx="407323" cy="1789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400" dirty="0" smtClean="0"/>
                <a:t>0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   2</a:t>
              </a:r>
            </a:p>
            <a:p>
              <a:pPr>
                <a:lnSpc>
                  <a:spcPct val="50000"/>
                </a:lnSpc>
              </a:pPr>
              <a:endParaRPr lang="en-US" sz="2400" dirty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3</a:t>
              </a:r>
            </a:p>
            <a:p>
              <a:pPr>
                <a:lnSpc>
                  <a:spcPct val="50000"/>
                </a:lnSpc>
              </a:pPr>
              <a:endParaRPr lang="en-US" sz="2400" dirty="0" smtClean="0"/>
            </a:p>
            <a:p>
              <a:pPr>
                <a:lnSpc>
                  <a:spcPct val="50000"/>
                </a:lnSpc>
              </a:pPr>
              <a:r>
                <a:rPr lang="en-US" sz="2400" dirty="0" smtClean="0"/>
                <a:t>4</a:t>
              </a:r>
            </a:p>
          </p:txBody>
        </p:sp>
        <p:cxnSp>
          <p:nvCxnSpPr>
            <p:cNvPr id="62" name="Straight Arrow Connector 61"/>
            <p:cNvCxnSpPr>
              <a:stCxn id="3" idx="6"/>
              <a:endCxn id="10" idx="2"/>
            </p:cNvCxnSpPr>
            <p:nvPr/>
          </p:nvCxnSpPr>
          <p:spPr>
            <a:xfrm flipV="1">
              <a:off x="1031362" y="156109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1031361" y="194334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1041918" y="23255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1031361" y="270198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1038484" y="310355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endCxn id="16" idx="2"/>
            </p:cNvCxnSpPr>
            <p:nvPr/>
          </p:nvCxnSpPr>
          <p:spPr>
            <a:xfrm>
              <a:off x="1674608" y="15610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1686485" y="195541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686484" y="2340047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1683711" y="271892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76" idx="6"/>
            </p:cNvCxnSpPr>
            <p:nvPr/>
          </p:nvCxnSpPr>
          <p:spPr>
            <a:xfrm flipV="1">
              <a:off x="2330586" y="1553855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2330585" y="193610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2341142" y="231835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V="1">
              <a:off x="2330585" y="269474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V="1">
              <a:off x="2337708" y="309630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2987027" y="193491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V="1">
              <a:off x="2997584" y="231716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 flipV="1">
              <a:off x="2987027" y="269355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V="1">
              <a:off x="2994150" y="309511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>
              <a:off x="3630339" y="155385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3642216" y="194817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3642215" y="233280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3639442" y="2711678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3638256" y="1553855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4287974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4277417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4284540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289820" y="1571913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1" idx="6"/>
              <a:endCxn id="35" idx="2"/>
            </p:cNvCxnSpPr>
            <p:nvPr/>
          </p:nvCxnSpPr>
          <p:spPr>
            <a:xfrm flipV="1">
              <a:off x="4287180" y="1561099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V="1">
              <a:off x="4919206" y="1537541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V="1">
              <a:off x="4919205" y="191979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4929762" y="230203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 flipV="1">
              <a:off x="4919205" y="267843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V="1">
              <a:off x="4926328" y="307999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5587589" y="153754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5599466" y="19318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5599465" y="231648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>
              <a:off x="5596692" y="26953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5595506" y="1537541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6250308" y="193729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6260865" y="231954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6250308" y="2695934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6257431" y="3097497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6907143" y="23032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6896586" y="2679620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6903709" y="3081183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6908989" y="155559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6906349" y="1544785"/>
              <a:ext cx="515257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57535" y="3097497"/>
              <a:ext cx="733303" cy="8212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2215195" y="1563471"/>
              <a:ext cx="716677" cy="82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4" idx="6"/>
              <a:endCxn id="15" idx="2"/>
            </p:cNvCxnSpPr>
            <p:nvPr/>
          </p:nvCxnSpPr>
          <p:spPr>
            <a:xfrm flipV="1">
              <a:off x="1682525" y="1561099"/>
              <a:ext cx="515257" cy="15363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4170174" y="3073579"/>
              <a:ext cx="1422934" cy="6774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34" idx="2"/>
            </p:cNvCxnSpPr>
            <p:nvPr/>
          </p:nvCxnSpPr>
          <p:spPr>
            <a:xfrm>
              <a:off x="3614977" y="2696919"/>
              <a:ext cx="541574" cy="40057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44" idx="6"/>
              <a:endCxn id="45" idx="2"/>
            </p:cNvCxnSpPr>
            <p:nvPr/>
          </p:nvCxnSpPr>
          <p:spPr>
            <a:xfrm flipV="1">
              <a:off x="5584229" y="1561099"/>
              <a:ext cx="531092" cy="1535208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8066580" y="1507656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8066579" y="189228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8066580" y="227620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8066580" y="2660131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066579" y="3044054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/>
            <p:nvPr/>
          </p:nvCxnSpPr>
          <p:spPr>
            <a:xfrm>
              <a:off x="7538848" y="1549412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7550725" y="1943731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550724" y="2328360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7547951" y="27072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 flipV="1">
              <a:off x="7546765" y="1549412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>
            <a:xfrm>
              <a:off x="8737007" y="152546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8737006" y="191008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8737007" y="229401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8737007" y="267793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8737006" y="306185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Straight Arrow Connector 143"/>
            <p:cNvCxnSpPr/>
            <p:nvPr/>
          </p:nvCxnSpPr>
          <p:spPr>
            <a:xfrm>
              <a:off x="8209275" y="1567216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>
              <a:off x="8221152" y="1961535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8221151" y="2346164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>
              <a:off x="8218378" y="2725039"/>
              <a:ext cx="523173" cy="3846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8217192" y="1567216"/>
              <a:ext cx="515257" cy="153639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389954" y="1524180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9389953" y="1908809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9389954" y="2292732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9389954" y="2676655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9389953" y="3060578"/>
              <a:ext cx="130629" cy="13062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8879056" y="196568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8889613" y="2347938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V="1">
              <a:off x="8879056" y="2724329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/>
            <p:nvPr/>
          </p:nvCxnSpPr>
          <p:spPr>
            <a:xfrm flipV="1">
              <a:off x="8886179" y="3125892"/>
              <a:ext cx="520535" cy="11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/>
            <p:cNvSpPr txBox="1"/>
            <p:nvPr/>
          </p:nvSpPr>
          <p:spPr>
            <a:xfrm>
              <a:off x="10052154" y="1824475"/>
              <a:ext cx="8102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/>
                <a:t>...</a:t>
              </a:r>
              <a:endParaRPr lang="en-US" sz="40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153630" y="843064"/>
              <a:ext cx="88837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I       Z      I      H      Z     X      I       Z      H     X      Z      Z      H  ...    </a:t>
              </a:r>
              <a:endParaRPr lang="en-US" sz="2800" dirty="0"/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802077" y="3348774"/>
            <a:ext cx="8883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4       4        0       0       </a:t>
            </a:r>
            <a:r>
              <a:rPr lang="en-US" sz="2400" dirty="0" smtClean="0">
                <a:solidFill>
                  <a:srgbClr val="7030A0"/>
                </a:solidFill>
              </a:rPr>
              <a:t>3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71" name="TextBox 170"/>
          <p:cNvSpPr txBox="1"/>
          <p:nvPr/>
        </p:nvSpPr>
        <p:spPr>
          <a:xfrm>
            <a:off x="4024517" y="3364133"/>
            <a:ext cx="5375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      4        4        0       ?</a:t>
            </a:r>
            <a:endParaRPr lang="en-US" sz="2400" dirty="0"/>
          </a:p>
        </p:txBody>
      </p:sp>
      <p:sp>
        <p:nvSpPr>
          <p:cNvPr id="174" name="Oval 173"/>
          <p:cNvSpPr/>
          <p:nvPr/>
        </p:nvSpPr>
        <p:spPr>
          <a:xfrm>
            <a:off x="6624881" y="2532787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3" name="Straight Connector 162"/>
          <p:cNvCxnSpPr/>
          <p:nvPr/>
        </p:nvCxnSpPr>
        <p:spPr>
          <a:xfrm flipV="1">
            <a:off x="6839539" y="2683967"/>
            <a:ext cx="733303" cy="8212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7556927" y="2693407"/>
            <a:ext cx="515256" cy="38392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8219964" y="1578867"/>
            <a:ext cx="515257" cy="153639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3682798" y="5777951"/>
            <a:ext cx="2993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Possibly to 1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8815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928" y="1291774"/>
            <a:ext cx="8723805" cy="37446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9616" y="430000"/>
            <a:ext cx="1075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Rabin Scott 1959: Finite automata and their decision problems</a:t>
            </a:r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349829" y="3009597"/>
            <a:ext cx="8853714" cy="20268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71574" y="2564154"/>
            <a:ext cx="5841684" cy="12135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177739" y="2153548"/>
            <a:ext cx="3735519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415928" y="2509265"/>
            <a:ext cx="69974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807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cxnSp>
        <p:nvCxnSpPr>
          <p:cNvPr id="62" name="Straight Arrow Connector 61"/>
          <p:cNvCxnSpPr>
            <a:stCxn id="3" idx="6"/>
            <a:endCxn id="10" idx="2"/>
          </p:cNvCxnSpPr>
          <p:nvPr/>
        </p:nvCxnSpPr>
        <p:spPr>
          <a:xfrm flipV="1">
            <a:off x="1031362" y="156109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031361" y="194334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041918" y="23255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31361" y="270198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038484" y="310355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6" idx="2"/>
          </p:cNvCxnSpPr>
          <p:nvPr/>
        </p:nvCxnSpPr>
        <p:spPr>
          <a:xfrm>
            <a:off x="1674608" y="15610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686485" y="19554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686484" y="234004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683711" y="271892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6" idx="6"/>
          </p:cNvCxnSpPr>
          <p:nvPr/>
        </p:nvCxnSpPr>
        <p:spPr>
          <a:xfrm flipV="1">
            <a:off x="2330586" y="1553855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2330585" y="193610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341142" y="231835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330585" y="269474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2337708" y="309630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987027" y="193491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2997584" y="231716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2987027" y="269355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994150" y="309511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630339" y="155385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642216" y="194817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42215" y="233280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639442" y="271167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3638256" y="1553855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4287974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277417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4284540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289820" y="157191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31" idx="6"/>
            <a:endCxn id="35" idx="2"/>
          </p:cNvCxnSpPr>
          <p:nvPr/>
        </p:nvCxnSpPr>
        <p:spPr>
          <a:xfrm flipV="1">
            <a:off x="4287180" y="1561099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4919206" y="153754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V="1">
            <a:off x="4919205" y="191979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V="1">
            <a:off x="4929762" y="230203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4919205" y="267843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926328" y="307999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87589" y="1537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5599466" y="19318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99465" y="231648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96692" y="26953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595506" y="1537541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250308" y="19372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6260865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250308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6257431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6907143" y="23032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6896586" y="267962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903709" y="308118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908989" y="15555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V="1">
            <a:off x="6906349" y="1544785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57535" y="3097497"/>
            <a:ext cx="733303" cy="82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2215195" y="1563471"/>
            <a:ext cx="716677" cy="82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4170174" y="3073579"/>
            <a:ext cx="1422934" cy="677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endCxn id="34" idx="2"/>
          </p:cNvCxnSpPr>
          <p:nvPr/>
        </p:nvCxnSpPr>
        <p:spPr>
          <a:xfrm>
            <a:off x="3614977" y="2696919"/>
            <a:ext cx="541574" cy="40057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44" idx="6"/>
            <a:endCxn id="45" idx="2"/>
          </p:cNvCxnSpPr>
          <p:nvPr/>
        </p:nvCxnSpPr>
        <p:spPr>
          <a:xfrm flipV="1">
            <a:off x="5584229" y="1561099"/>
            <a:ext cx="531092" cy="15352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8066580" y="15076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066579" y="18922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8066580" y="227620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8066580" y="266013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8066579" y="304405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7538848" y="154941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7550725" y="194373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7550724" y="23283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7547951" y="27072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7546765" y="1549412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8737007" y="15254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8737006" y="191008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8737007" y="229401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8737007" y="267793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8737006" y="30618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Arrow Connector 143"/>
          <p:cNvCxnSpPr/>
          <p:nvPr/>
        </p:nvCxnSpPr>
        <p:spPr>
          <a:xfrm>
            <a:off x="8209275" y="1567216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8221152" y="19615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8221151" y="23461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8218378" y="272503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8217192" y="1567216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/>
          <p:cNvSpPr/>
          <p:nvPr/>
        </p:nvSpPr>
        <p:spPr>
          <a:xfrm>
            <a:off x="9389954" y="15241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9389953" y="190880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9389954" y="229273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9389954" y="267665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9389953" y="306057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/>
          <p:cNvCxnSpPr/>
          <p:nvPr/>
        </p:nvCxnSpPr>
        <p:spPr>
          <a:xfrm flipV="1">
            <a:off x="8879056" y="196568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V="1">
            <a:off x="8889613" y="234793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V="1">
            <a:off x="8879056" y="27243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 flipV="1">
            <a:off x="8886179" y="3125892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916268" y="1949387"/>
            <a:ext cx="733303" cy="821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2194193" y="2312324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4151284" y="2687765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1663636" y="1943837"/>
            <a:ext cx="515256" cy="383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3596087" y="2311105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5554135" y="2675130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6072079" y="3090253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29" idx="1"/>
            <a:endCxn id="140" idx="2"/>
          </p:cNvCxnSpPr>
          <p:nvPr/>
        </p:nvCxnSpPr>
        <p:spPr>
          <a:xfrm>
            <a:off x="8085710" y="1526786"/>
            <a:ext cx="651296" cy="44861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29" idx="1"/>
          </p:cNvCxnSpPr>
          <p:nvPr/>
        </p:nvCxnSpPr>
        <p:spPr>
          <a:xfrm flipV="1">
            <a:off x="7495047" y="1526786"/>
            <a:ext cx="590663" cy="158086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40" idx="2"/>
            <a:endCxn id="150" idx="2"/>
          </p:cNvCxnSpPr>
          <p:nvPr/>
        </p:nvCxnSpPr>
        <p:spPr>
          <a:xfrm flipV="1">
            <a:off x="8737006" y="1974123"/>
            <a:ext cx="652947" cy="128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167" name="TextBox 166"/>
          <p:cNvSpPr txBox="1"/>
          <p:nvPr/>
        </p:nvSpPr>
        <p:spPr>
          <a:xfrm>
            <a:off x="637100" y="4004318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start with 4..</a:t>
            </a:r>
            <a:endParaRPr lang="en-US" sz="3200" dirty="0"/>
          </a:p>
        </p:txBody>
      </p:sp>
      <p:sp>
        <p:nvSpPr>
          <p:cNvPr id="168" name="TextBox 167"/>
          <p:cNvSpPr txBox="1"/>
          <p:nvPr/>
        </p:nvSpPr>
        <p:spPr>
          <a:xfrm>
            <a:off x="631667" y="4550840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69" name="TextBox 168"/>
          <p:cNvSpPr txBox="1"/>
          <p:nvPr/>
        </p:nvSpPr>
        <p:spPr>
          <a:xfrm>
            <a:off x="631667" y="5134694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To a line with the longest history!</a:t>
            </a:r>
            <a:endParaRPr lang="en-US" sz="3200" dirty="0"/>
          </a:p>
        </p:txBody>
      </p:sp>
      <p:sp>
        <p:nvSpPr>
          <p:cNvPr id="172" name="TextBox 171"/>
          <p:cNvSpPr txBox="1"/>
          <p:nvPr/>
        </p:nvSpPr>
        <p:spPr>
          <a:xfrm>
            <a:off x="631667" y="571629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Suppose we continue with 3..</a:t>
            </a:r>
            <a:endParaRPr lang="en-US" sz="3200" dirty="0"/>
          </a:p>
        </p:txBody>
      </p:sp>
      <p:sp>
        <p:nvSpPr>
          <p:cNvPr id="173" name="TextBox 172"/>
          <p:cNvSpPr txBox="1"/>
          <p:nvPr/>
        </p:nvSpPr>
        <p:spPr>
          <a:xfrm>
            <a:off x="644909" y="6319513"/>
            <a:ext cx="2993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smtClean="0"/>
              <a:t>- Where to go?</a:t>
            </a:r>
            <a:endParaRPr lang="en-US" sz="3200" dirty="0"/>
          </a:p>
        </p:txBody>
      </p:sp>
      <p:sp>
        <p:nvSpPr>
          <p:cNvPr id="171" name="Oval 170"/>
          <p:cNvSpPr/>
          <p:nvPr/>
        </p:nvSpPr>
        <p:spPr>
          <a:xfrm>
            <a:off x="8584427" y="1412392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/>
          <p:cNvSpPr txBox="1"/>
          <p:nvPr/>
        </p:nvSpPr>
        <p:spPr>
          <a:xfrm>
            <a:off x="3614977" y="6334780"/>
            <a:ext cx="2993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Possibly to 1</a:t>
            </a:r>
            <a:endParaRPr lang="en-US" sz="3200" dirty="0"/>
          </a:p>
        </p:txBody>
      </p:sp>
      <p:cxnSp>
        <p:nvCxnSpPr>
          <p:cNvPr id="179" name="Straight Connector 178"/>
          <p:cNvCxnSpPr/>
          <p:nvPr/>
        </p:nvCxnSpPr>
        <p:spPr>
          <a:xfrm flipV="1">
            <a:off x="6839539" y="2683967"/>
            <a:ext cx="733303" cy="8212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7556927" y="2693407"/>
            <a:ext cx="515256" cy="38392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8219964" y="1578867"/>
            <a:ext cx="515257" cy="153639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/>
          <p:cNvSpPr txBox="1"/>
          <p:nvPr/>
        </p:nvSpPr>
        <p:spPr>
          <a:xfrm>
            <a:off x="1153630" y="843064"/>
            <a:ext cx="8883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       Z      I      H      Z     X      I       Z      H     X      Z      Z      H  ...    </a:t>
            </a:r>
            <a:endParaRPr lang="en-US" sz="2800" dirty="0"/>
          </a:p>
        </p:txBody>
      </p:sp>
      <p:sp>
        <p:nvSpPr>
          <p:cNvPr id="183" name="TextBox 182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4235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900733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00732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900733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0733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0732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5189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55189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5189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55189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5189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9778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9778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19778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19778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9778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8946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48945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48946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48946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48945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505388" y="149697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505387" y="188160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05388" y="226552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505388" y="264945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505387" y="303337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56552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156551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56552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156552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156551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802437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2436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802437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802437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2436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453601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453600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453601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3601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453600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115321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115320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115321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115321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115320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761206" y="14957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761205" y="188041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761206" y="226433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761206" y="26482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761205" y="303218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7412370" y="149459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7412369" y="187922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7412370" y="2263147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7412370" y="264707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412369" y="3030993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349784" y="1469656"/>
            <a:ext cx="407323" cy="1789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2400" dirty="0" smtClean="0"/>
              <a:t>0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1</a:t>
            </a:r>
          </a:p>
          <a:p>
            <a:pPr>
              <a:lnSpc>
                <a:spcPct val="50000"/>
              </a:lnSpc>
            </a:pPr>
            <a:r>
              <a:rPr lang="en-US" sz="2400" dirty="0" smtClean="0"/>
              <a:t>   2</a:t>
            </a:r>
          </a:p>
          <a:p>
            <a:pPr>
              <a:lnSpc>
                <a:spcPct val="50000"/>
              </a:lnSpc>
            </a:pPr>
            <a:endParaRPr lang="en-US" sz="2400" dirty="0"/>
          </a:p>
          <a:p>
            <a:pPr>
              <a:lnSpc>
                <a:spcPct val="50000"/>
              </a:lnSpc>
            </a:pPr>
            <a:r>
              <a:rPr lang="en-US" sz="2400" dirty="0" smtClean="0"/>
              <a:t>3</a:t>
            </a:r>
          </a:p>
          <a:p>
            <a:pPr>
              <a:lnSpc>
                <a:spcPct val="50000"/>
              </a:lnSpc>
            </a:pPr>
            <a:endParaRPr lang="en-US" sz="2400" dirty="0" smtClean="0"/>
          </a:p>
          <a:p>
            <a:pPr>
              <a:lnSpc>
                <a:spcPct val="50000"/>
              </a:lnSpc>
            </a:pPr>
            <a:r>
              <a:rPr lang="en-US" sz="2400" dirty="0" smtClean="0"/>
              <a:t>4</a:t>
            </a:r>
          </a:p>
        </p:txBody>
      </p:sp>
      <p:cxnSp>
        <p:nvCxnSpPr>
          <p:cNvPr id="62" name="Straight Arrow Connector 61"/>
          <p:cNvCxnSpPr>
            <a:stCxn id="3" idx="6"/>
            <a:endCxn id="10" idx="2"/>
          </p:cNvCxnSpPr>
          <p:nvPr/>
        </p:nvCxnSpPr>
        <p:spPr>
          <a:xfrm flipV="1">
            <a:off x="1031362" y="156109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031361" y="194334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041918" y="23255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031361" y="270198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038484" y="310355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6" idx="2"/>
          </p:cNvCxnSpPr>
          <p:nvPr/>
        </p:nvCxnSpPr>
        <p:spPr>
          <a:xfrm>
            <a:off x="1674608" y="15610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686485" y="195541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686484" y="2340047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683711" y="271892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6" idx="6"/>
          </p:cNvCxnSpPr>
          <p:nvPr/>
        </p:nvCxnSpPr>
        <p:spPr>
          <a:xfrm flipV="1">
            <a:off x="2330586" y="1553855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2330585" y="193610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341142" y="231835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330585" y="269474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2337708" y="309630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987027" y="193491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2997584" y="231716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2987027" y="269355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994150" y="309511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630339" y="155385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642216" y="194817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3642215" y="233280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639442" y="2711678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3638256" y="1553855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4287974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277417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4284540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289820" y="1571913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31" idx="6"/>
            <a:endCxn id="35" idx="2"/>
          </p:cNvCxnSpPr>
          <p:nvPr/>
        </p:nvCxnSpPr>
        <p:spPr>
          <a:xfrm flipV="1">
            <a:off x="4287180" y="1561099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4919206" y="1537541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V="1">
            <a:off x="4919205" y="191979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V="1">
            <a:off x="4929762" y="230203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4919205" y="267843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926328" y="307999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87589" y="153754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5599466" y="19318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99465" y="231648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96692" y="26953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5595506" y="1537541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250308" y="193729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6260865" y="231954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 flipV="1">
            <a:off x="6250308" y="2695934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6257431" y="3097497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6907143" y="23032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6896586" y="2679620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903709" y="3081183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908989" y="155559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V="1">
            <a:off x="6906349" y="1544785"/>
            <a:ext cx="515257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957535" y="3097497"/>
            <a:ext cx="733303" cy="82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2215195" y="1563471"/>
            <a:ext cx="716677" cy="82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4" idx="6"/>
            <a:endCxn id="15" idx="2"/>
          </p:cNvCxnSpPr>
          <p:nvPr/>
        </p:nvCxnSpPr>
        <p:spPr>
          <a:xfrm flipV="1">
            <a:off x="1682525" y="1561099"/>
            <a:ext cx="515257" cy="15363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V="1">
            <a:off x="4170174" y="3073579"/>
            <a:ext cx="1422934" cy="677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endCxn id="34" idx="2"/>
          </p:cNvCxnSpPr>
          <p:nvPr/>
        </p:nvCxnSpPr>
        <p:spPr>
          <a:xfrm>
            <a:off x="3614977" y="2696919"/>
            <a:ext cx="541574" cy="40057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44" idx="6"/>
            <a:endCxn id="45" idx="2"/>
          </p:cNvCxnSpPr>
          <p:nvPr/>
        </p:nvCxnSpPr>
        <p:spPr>
          <a:xfrm flipV="1">
            <a:off x="5584229" y="1561099"/>
            <a:ext cx="531092" cy="153520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8066580" y="1507656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066579" y="189228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8066580" y="227620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8066580" y="2660131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8066579" y="3044054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Arrow Connector 133"/>
          <p:cNvCxnSpPr/>
          <p:nvPr/>
        </p:nvCxnSpPr>
        <p:spPr>
          <a:xfrm>
            <a:off x="7538848" y="1549412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7550725" y="1943731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7550724" y="2328360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7547951" y="27072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7546765" y="1549412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8737007" y="152546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8737006" y="191008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8737007" y="229401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8737007" y="267793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8737006" y="306185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Arrow Connector 143"/>
          <p:cNvCxnSpPr/>
          <p:nvPr/>
        </p:nvCxnSpPr>
        <p:spPr>
          <a:xfrm>
            <a:off x="8209275" y="1567216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8221152" y="1961535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8221151" y="2346164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8218378" y="2725039"/>
            <a:ext cx="523173" cy="3846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8217192" y="1567216"/>
            <a:ext cx="515257" cy="15363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/>
          <p:cNvSpPr/>
          <p:nvPr/>
        </p:nvSpPr>
        <p:spPr>
          <a:xfrm>
            <a:off x="9389954" y="1524180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9389953" y="1908809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9389954" y="2292732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9389954" y="2676655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9389953" y="3060578"/>
            <a:ext cx="130629" cy="1306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/>
          <p:cNvCxnSpPr/>
          <p:nvPr/>
        </p:nvCxnSpPr>
        <p:spPr>
          <a:xfrm flipV="1">
            <a:off x="8879056" y="196568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V="1">
            <a:off x="8889613" y="2347938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V="1">
            <a:off x="8879056" y="2724329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 flipV="1">
            <a:off x="8886179" y="3125892"/>
            <a:ext cx="520535" cy="1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V="1">
            <a:off x="916268" y="1949387"/>
            <a:ext cx="733303" cy="821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2194193" y="2312324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4151284" y="2687765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1663636" y="1943837"/>
            <a:ext cx="515256" cy="383923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3596087" y="2311105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5554135" y="2675130"/>
            <a:ext cx="541574" cy="40057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V="1">
            <a:off x="6072079" y="3090253"/>
            <a:ext cx="1422934" cy="6774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29" idx="1"/>
            <a:endCxn id="140" idx="2"/>
          </p:cNvCxnSpPr>
          <p:nvPr/>
        </p:nvCxnSpPr>
        <p:spPr>
          <a:xfrm>
            <a:off x="8085710" y="1526786"/>
            <a:ext cx="651296" cy="448617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endCxn id="129" idx="1"/>
          </p:cNvCxnSpPr>
          <p:nvPr/>
        </p:nvCxnSpPr>
        <p:spPr>
          <a:xfrm flipV="1">
            <a:off x="7495047" y="1526786"/>
            <a:ext cx="590663" cy="158086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40" idx="2"/>
            <a:endCxn id="150" idx="2"/>
          </p:cNvCxnSpPr>
          <p:nvPr/>
        </p:nvCxnSpPr>
        <p:spPr>
          <a:xfrm flipV="1">
            <a:off x="8737006" y="1974123"/>
            <a:ext cx="652947" cy="128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/>
          <p:cNvSpPr txBox="1"/>
          <p:nvPr/>
        </p:nvSpPr>
        <p:spPr>
          <a:xfrm>
            <a:off x="10052154" y="1824475"/>
            <a:ext cx="81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...</a:t>
            </a:r>
            <a:endParaRPr lang="en-US" sz="4000" dirty="0"/>
          </a:p>
        </p:txBody>
      </p:sp>
      <p:sp>
        <p:nvSpPr>
          <p:cNvPr id="171" name="Oval 170"/>
          <p:cNvSpPr/>
          <p:nvPr/>
        </p:nvSpPr>
        <p:spPr>
          <a:xfrm>
            <a:off x="8584427" y="1412392"/>
            <a:ext cx="396279" cy="34596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Connector 178"/>
          <p:cNvCxnSpPr/>
          <p:nvPr/>
        </p:nvCxnSpPr>
        <p:spPr>
          <a:xfrm flipV="1">
            <a:off x="6839539" y="2683967"/>
            <a:ext cx="733303" cy="8212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7556927" y="2693407"/>
            <a:ext cx="515256" cy="38392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8219964" y="1578867"/>
            <a:ext cx="515257" cy="153639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/>
          <p:cNvSpPr txBox="1"/>
          <p:nvPr/>
        </p:nvSpPr>
        <p:spPr>
          <a:xfrm>
            <a:off x="1153630" y="843064"/>
            <a:ext cx="8883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       Z      I      H      Z     X      I       Z      H     X      Z      Z      H  ...    </a:t>
            </a:r>
            <a:endParaRPr lang="en-US" sz="2800" dirty="0"/>
          </a:p>
        </p:txBody>
      </p:sp>
      <p:sp>
        <p:nvSpPr>
          <p:cNvPr id="183" name="TextBox 182"/>
          <p:cNvSpPr txBox="1"/>
          <p:nvPr/>
        </p:nvSpPr>
        <p:spPr>
          <a:xfrm>
            <a:off x="202410" y="158969"/>
            <a:ext cx="918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A GFG strategy:</a:t>
            </a:r>
            <a:endParaRPr lang="en-US" sz="3200" dirty="0"/>
          </a:p>
        </p:txBody>
      </p:sp>
      <p:sp>
        <p:nvSpPr>
          <p:cNvPr id="176" name="TextBox 175"/>
          <p:cNvSpPr txBox="1"/>
          <p:nvPr/>
        </p:nvSpPr>
        <p:spPr>
          <a:xfrm>
            <a:off x="614386" y="3817033"/>
            <a:ext cx="102480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800" dirty="0" smtClean="0"/>
              <a:t>- Indeed, if an infinite line exists, it would eventually become a line with </a:t>
            </a:r>
            <a:r>
              <a:rPr lang="en-US" sz="2800" dirty="0"/>
              <a:t>a</a:t>
            </a:r>
            <a:r>
              <a:rPr lang="en-US" sz="2800" dirty="0" smtClean="0"/>
              <a:t> longest history!</a:t>
            </a:r>
            <a:endParaRPr lang="en-US" sz="3200" dirty="0"/>
          </a:p>
        </p:txBody>
      </p:sp>
      <p:sp>
        <p:nvSpPr>
          <p:cNvPr id="177" name="TextBox 176"/>
          <p:cNvSpPr txBox="1"/>
          <p:nvPr/>
        </p:nvSpPr>
        <p:spPr>
          <a:xfrm>
            <a:off x="615984" y="5016312"/>
            <a:ext cx="94361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3200" dirty="0" smtClean="0"/>
              <a:t>- The past directed us how </a:t>
            </a:r>
            <a:r>
              <a:rPr lang="en-US" sz="3200" smtClean="0"/>
              <a:t>to resolve </a:t>
            </a:r>
            <a:r>
              <a:rPr lang="en-US" sz="3200" dirty="0" smtClean="0"/>
              <a:t>nondeterminism!</a:t>
            </a:r>
            <a:endParaRPr lang="en-US" sz="3200" dirty="0"/>
          </a:p>
        </p:txBody>
      </p:sp>
      <p:sp>
        <p:nvSpPr>
          <p:cNvPr id="178" name="Rectangle 177"/>
          <p:cNvSpPr/>
          <p:nvPr/>
        </p:nvSpPr>
        <p:spPr>
          <a:xfrm>
            <a:off x="10037381" y="4970084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😱😱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906024" y="251241"/>
            <a:ext cx="37532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Kuperberg</a:t>
            </a:r>
            <a:r>
              <a:rPr lang="en-US" sz="2400" dirty="0"/>
              <a:t>, </a:t>
            </a:r>
            <a:r>
              <a:rPr lang="en-US" sz="2400" dirty="0" err="1"/>
              <a:t>Skrzypczak</a:t>
            </a:r>
            <a:r>
              <a:rPr lang="en-US" sz="2400" dirty="0"/>
              <a:t> </a:t>
            </a:r>
            <a:r>
              <a:rPr lang="en-US" sz="2400" dirty="0" smtClean="0"/>
              <a:t>2016</a:t>
            </a:r>
            <a:endParaRPr lang="en-US" sz="2400" dirty="0"/>
          </a:p>
        </p:txBody>
      </p:sp>
      <p:sp>
        <p:nvSpPr>
          <p:cNvPr id="185" name="TextBox 184"/>
          <p:cNvSpPr txBox="1"/>
          <p:nvPr/>
        </p:nvSpPr>
        <p:spPr>
          <a:xfrm>
            <a:off x="615984" y="5677151"/>
            <a:ext cx="918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en-US" sz="3200" dirty="0" smtClean="0"/>
              <a:t>- Exponential saving </a:t>
            </a:r>
            <a:r>
              <a:rPr lang="en-US" sz="3200" dirty="0"/>
              <a:t>in </a:t>
            </a:r>
            <a:r>
              <a:rPr lang="en-US" sz="3200" dirty="0" smtClean="0"/>
              <a:t>co-</a:t>
            </a:r>
            <a:r>
              <a:rPr lang="en-US" sz="3200" dirty="0" err="1" smtClean="0"/>
              <a:t>Büchi</a:t>
            </a:r>
            <a:r>
              <a:rPr lang="en-US" sz="3200" dirty="0" smtClean="0"/>
              <a:t> automata</a:t>
            </a:r>
            <a:endParaRPr lang="en-US" sz="3200" dirty="0"/>
          </a:p>
        </p:txBody>
      </p:sp>
      <p:sp>
        <p:nvSpPr>
          <p:cNvPr id="186" name="TextBox 185"/>
          <p:cNvSpPr txBox="1"/>
          <p:nvPr/>
        </p:nvSpPr>
        <p:spPr>
          <a:xfrm>
            <a:off x="615984" y="6261926"/>
            <a:ext cx="918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en-US" sz="3200" dirty="0" smtClean="0"/>
              <a:t>- </a:t>
            </a:r>
            <a:r>
              <a:rPr lang="en-US" sz="3200" dirty="0" err="1" smtClean="0"/>
              <a:t>Büchi</a:t>
            </a:r>
            <a:r>
              <a:rPr lang="en-US" sz="3200" dirty="0" smtClean="0"/>
              <a:t>: open! 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9473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/>
      <p:bldP spid="178" grpId="0"/>
      <p:bldP spid="185" grpId="0"/>
      <p:bldP spid="186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9549" y="494675"/>
            <a:ext cx="586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Many more open GFG problems: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929389" y="1329525"/>
            <a:ext cx="989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- </a:t>
            </a:r>
            <a:r>
              <a:rPr lang="en-US" sz="2400" dirty="0" smtClean="0">
                <a:solidFill>
                  <a:srgbClr val="7030A0"/>
                </a:solidFill>
              </a:rPr>
              <a:t>Minimization of GFG automata </a:t>
            </a:r>
            <a:r>
              <a:rPr lang="en-US" sz="2400" dirty="0" smtClean="0"/>
              <a:t>(NP-complete for DBW and DCW, polynomial for GFG-</a:t>
            </a:r>
            <a:r>
              <a:rPr lang="en-US" sz="2400" dirty="0" err="1" smtClean="0"/>
              <a:t>tNCW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29388" y="2479248"/>
            <a:ext cx="989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-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(I/O)-aware GFG automata </a:t>
            </a:r>
            <a:r>
              <a:rPr lang="en-US" sz="2400" dirty="0" smtClean="0"/>
              <a:t>(GFG in the input component of the alphabet, nondeterministic in the </a:t>
            </a:r>
            <a:r>
              <a:rPr lang="en-US" sz="2400" dirty="0"/>
              <a:t>o</a:t>
            </a:r>
            <a:r>
              <a:rPr lang="en-US" sz="2400" dirty="0" smtClean="0"/>
              <a:t>utput component)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929387" y="3628971"/>
            <a:ext cx="9893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- </a:t>
            </a:r>
            <a:r>
              <a:rPr lang="en-US" sz="2400" dirty="0" smtClean="0">
                <a:solidFill>
                  <a:srgbClr val="7030A0"/>
                </a:solidFill>
              </a:rPr>
              <a:t>Richer models</a:t>
            </a:r>
            <a:r>
              <a:rPr lang="en-US" sz="2400" dirty="0"/>
              <a:t> </a:t>
            </a:r>
            <a:r>
              <a:rPr lang="en-US" sz="2400" dirty="0" smtClean="0"/>
              <a:t>(Alternating, pushdown, weighted... GFG-automata)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929386" y="4414088"/>
            <a:ext cx="9893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-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Good-for-X automata </a:t>
            </a:r>
            <a:r>
              <a:rPr lang="en-US" sz="2400" dirty="0" smtClean="0"/>
              <a:t>(other applications in which current methods use deterministic automata, e.g., probabilistic reasoning) 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929385" y="5646862"/>
            <a:ext cx="9893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- </a:t>
            </a:r>
            <a:r>
              <a:rPr lang="en-US" sz="2400" dirty="0" smtClean="0">
                <a:solidFill>
                  <a:srgbClr val="7030A0"/>
                </a:solidFill>
              </a:rPr>
              <a:t>Additional models of weak-determinism </a:t>
            </a:r>
            <a:r>
              <a:rPr lang="en-US" sz="2400" dirty="0" smtClean="0"/>
              <a:t>(DBP, semantically deterministic, ...)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2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485" y="501546"/>
            <a:ext cx="5167086" cy="53582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02767" y="6220918"/>
            <a:ext cx="4871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Thank you!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649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71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23290</TotalTime>
  <Words>3578</Words>
  <Application>Microsoft Macintosh PowerPoint</Application>
  <PresentationFormat>Widescreen</PresentationFormat>
  <Paragraphs>903</Paragraphs>
  <Slides>94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103" baseType="lpstr">
      <vt:lpstr>Brush Script MT</vt:lpstr>
      <vt:lpstr>Calibri</vt:lpstr>
      <vt:lpstr>Calibri Light</vt:lpstr>
      <vt:lpstr>Comic Sans MS</vt:lpstr>
      <vt:lpstr>ＭＳ Ｐゴシック</vt:lpstr>
      <vt:lpstr>Symbol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Orna Kupferman</dc:creator>
  <cp:lastModifiedBy>Orna Kupferman</cp:lastModifiedBy>
  <cp:revision>146</cp:revision>
  <dcterms:created xsi:type="dcterms:W3CDTF">2022-06-29T23:13:32Z</dcterms:created>
  <dcterms:modified xsi:type="dcterms:W3CDTF">2022-07-31T03:35:26Z</dcterms:modified>
</cp:coreProperties>
</file>

<file path=docProps/thumbnail.jpeg>
</file>